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62"/>
  </p:notesMasterIdLst>
  <p:sldIdLst>
    <p:sldId id="1295" r:id="rId2"/>
    <p:sldId id="282" r:id="rId3"/>
    <p:sldId id="1301" r:id="rId4"/>
    <p:sldId id="1302" r:id="rId5"/>
    <p:sldId id="1303" r:id="rId6"/>
    <p:sldId id="1304" r:id="rId7"/>
    <p:sldId id="1305" r:id="rId8"/>
    <p:sldId id="257" r:id="rId9"/>
    <p:sldId id="258" r:id="rId10"/>
    <p:sldId id="259" r:id="rId11"/>
    <p:sldId id="283" r:id="rId12"/>
    <p:sldId id="1306" r:id="rId13"/>
    <p:sldId id="260" r:id="rId14"/>
    <p:sldId id="1309" r:id="rId15"/>
    <p:sldId id="284" r:id="rId16"/>
    <p:sldId id="1307" r:id="rId17"/>
    <p:sldId id="285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4" r:id="rId31"/>
    <p:sldId id="275" r:id="rId32"/>
    <p:sldId id="276" r:id="rId33"/>
    <p:sldId id="277" r:id="rId34"/>
    <p:sldId id="278" r:id="rId35"/>
    <p:sldId id="279" r:id="rId36"/>
    <p:sldId id="1308" r:id="rId37"/>
    <p:sldId id="280" r:id="rId38"/>
    <p:sldId id="1298" r:id="rId39"/>
    <p:sldId id="281" r:id="rId40"/>
    <p:sldId id="1296" r:id="rId41"/>
    <p:sldId id="1297" r:id="rId42"/>
    <p:sldId id="1299" r:id="rId43"/>
    <p:sldId id="1300" r:id="rId44"/>
    <p:sldId id="1310" r:id="rId45"/>
    <p:sldId id="1311" r:id="rId46"/>
    <p:sldId id="1312" r:id="rId47"/>
    <p:sldId id="1313" r:id="rId48"/>
    <p:sldId id="1314" r:id="rId49"/>
    <p:sldId id="1315" r:id="rId50"/>
    <p:sldId id="1316" r:id="rId51"/>
    <p:sldId id="1317" r:id="rId52"/>
    <p:sldId id="1318" r:id="rId53"/>
    <p:sldId id="1319" r:id="rId54"/>
    <p:sldId id="1320" r:id="rId55"/>
    <p:sldId id="1321" r:id="rId56"/>
    <p:sldId id="1322" r:id="rId57"/>
    <p:sldId id="1323" r:id="rId58"/>
    <p:sldId id="1324" r:id="rId59"/>
    <p:sldId id="1325" r:id="rId60"/>
    <p:sldId id="132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NestJS" id="{A8BD4CF1-50EB-3646-9834-3BFFDA5F7B5C}">
          <p14:sldIdLst>
            <p14:sldId id="1295"/>
            <p14:sldId id="282"/>
            <p14:sldId id="1301"/>
            <p14:sldId id="1302"/>
            <p14:sldId id="1303"/>
            <p14:sldId id="1304"/>
            <p14:sldId id="1305"/>
            <p14:sldId id="257"/>
            <p14:sldId id="258"/>
            <p14:sldId id="259"/>
            <p14:sldId id="283"/>
            <p14:sldId id="1306"/>
            <p14:sldId id="260"/>
            <p14:sldId id="1309"/>
            <p14:sldId id="284"/>
            <p14:sldId id="1307"/>
            <p14:sldId id="285"/>
            <p14:sldId id="261"/>
          </p14:sldIdLst>
        </p14:section>
        <p14:section name="Lab Exercise Pt1- Basic GQL App" id="{DF2ACFE9-0FCB-6048-810A-34456ADA59BD}">
          <p14:sldIdLst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4"/>
            <p14:sldId id="275"/>
            <p14:sldId id="276"/>
          </p14:sldIdLst>
        </p14:section>
        <p14:section name="Lab Exercise Pt2 - DB Integration" id="{49075B48-3D7E-3B40-B81C-90D769E8C74F}">
          <p14:sldIdLst>
            <p14:sldId id="277"/>
            <p14:sldId id="278"/>
            <p14:sldId id="279"/>
            <p14:sldId id="1308"/>
            <p14:sldId id="280"/>
            <p14:sldId id="1298"/>
            <p14:sldId id="281"/>
            <p14:sldId id="1296"/>
            <p14:sldId id="1297"/>
            <p14:sldId id="1299"/>
            <p14:sldId id="1300"/>
          </p14:sldIdLst>
        </p14:section>
        <p14:section name="Lab Exercise Pt3 - New Resource" id="{AB40C880-7758-3849-9368-1FC9F90B39D6}">
          <p14:sldIdLst>
            <p14:sldId id="1310"/>
            <p14:sldId id="1311"/>
            <p14:sldId id="1312"/>
            <p14:sldId id="1313"/>
            <p14:sldId id="1314"/>
            <p14:sldId id="1315"/>
            <p14:sldId id="1316"/>
            <p14:sldId id="1317"/>
            <p14:sldId id="1318"/>
            <p14:sldId id="1319"/>
            <p14:sldId id="1320"/>
            <p14:sldId id="1321"/>
            <p14:sldId id="1322"/>
            <p14:sldId id="1323"/>
            <p14:sldId id="1324"/>
            <p14:sldId id="1325"/>
            <p14:sldId id="1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/>
    <p:restoredTop sz="81241"/>
  </p:normalViewPr>
  <p:slideViewPr>
    <p:cSldViewPr snapToGrid="0" snapToObjects="1">
      <p:cViewPr varScale="1">
        <p:scale>
          <a:sx n="93" d="100"/>
          <a:sy n="93" d="100"/>
        </p:scale>
        <p:origin x="10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30AEB-598F-584D-A2AD-114BB9B56D0D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B9259-EFDF-274C-8E78-32617006B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19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E73B58-7E0D-AA40-9881-B14C20BC7DA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40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Highly flexible, no fighting the framework, never ran into any issues of what I could do with it.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5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049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42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6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FB9259-EFDF-274C-8E78-32617006B0E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073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10E8-9BEE-2640-8AF2-C6FCFAEC1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ADAEF-BA84-0F4B-8B0D-D634AD185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2527B-C25F-E54D-8A99-9C56DCCAC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14724-58F8-6A40-BE9C-75428D70A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D740-CB6B-384A-B65F-C9D63E303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8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F4ED7-072E-384D-B829-4B382ADF4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D73B6A-FBBE-2D46-AA5D-42C8E9F5F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652892-9B88-2D44-AD4B-11F8ACF2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C78A-0249-654E-A6D8-ADE44FA6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4734A-9690-C043-BD10-9E1157E1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11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7ABC6F-9DC8-B846-827A-B7CDB0B35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6D783-4A18-2A45-B1B7-15AAFE2A2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AA4D7-21F5-3C4A-89B9-2EA562D80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170E7-A44E-9B41-8B7E-AD34ACF12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38C8-87F6-5543-A9C3-581F06752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0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_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1D4D53-4D93-F04C-AC8B-F66747FED2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404"/>
            <a:ext cx="12192000" cy="68624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913283A-C398-3E4A-87C5-B00C0E1631F0}"/>
              </a:ext>
            </a:extLst>
          </p:cNvPr>
          <p:cNvSpPr/>
          <p:nvPr userDrawn="1"/>
        </p:nvSpPr>
        <p:spPr>
          <a:xfrm rot="10800000">
            <a:off x="0" y="2574591"/>
            <a:ext cx="12192000" cy="4283409"/>
          </a:xfrm>
          <a:prstGeom prst="rect">
            <a:avLst/>
          </a:prstGeom>
          <a:gradFill>
            <a:gsLst>
              <a:gs pos="0">
                <a:schemeClr val="tx1">
                  <a:lumMod val="50000"/>
                </a:schemeClr>
              </a:gs>
              <a:gs pos="56000">
                <a:schemeClr val="tx1">
                  <a:lumMod val="50000"/>
                  <a:alpha val="62000"/>
                </a:schemeClr>
              </a:gs>
              <a:gs pos="100000">
                <a:schemeClr val="tx1">
                  <a:lumMod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6262A8-1C3D-BC43-BC32-671C89D2F18F}"/>
              </a:ext>
            </a:extLst>
          </p:cNvPr>
          <p:cNvSpPr/>
          <p:nvPr userDrawn="1"/>
        </p:nvSpPr>
        <p:spPr>
          <a:xfrm>
            <a:off x="0" y="6790544"/>
            <a:ext cx="12192000" cy="67456"/>
          </a:xfrm>
          <a:prstGeom prst="rect">
            <a:avLst/>
          </a:prstGeom>
          <a:gradFill>
            <a:gsLst>
              <a:gs pos="48000">
                <a:srgbClr val="FF7127"/>
              </a:gs>
              <a:gs pos="100000">
                <a:srgbClr val="FED11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7AFA4D-B173-9748-9A0C-AD34AF956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246" y="2342549"/>
            <a:ext cx="11542954" cy="2387600"/>
          </a:xfrm>
          <a:effectLst/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spc="-150">
                <a:solidFill>
                  <a:schemeClr val="bg1"/>
                </a:solidFill>
                <a:effectLst>
                  <a:outerShdw blurRad="88900" dist="38100" dir="2700000" algn="tl" rotWithShape="0">
                    <a:prstClr val="black">
                      <a:alpha val="46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FA7ACB-F80D-7C4D-907C-E7BE136B316A}"/>
              </a:ext>
            </a:extLst>
          </p:cNvPr>
          <p:cNvSpPr txBox="1"/>
          <p:nvPr userDrawn="1"/>
        </p:nvSpPr>
        <p:spPr>
          <a:xfrm>
            <a:off x="344246" y="6321124"/>
            <a:ext cx="435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Where healthcare </a:t>
            </a:r>
            <a:r>
              <a:rPr lang="en-US" sz="1800" b="1" dirty="0">
                <a:solidFill>
                  <a:schemeClr val="accent2"/>
                </a:solidFill>
              </a:rPr>
              <a:t>connects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FD80FE15-6DFB-DB49-8220-F289C7539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32704" y="6321124"/>
            <a:ext cx="6254496" cy="429725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8F91B53A-7175-2042-B7DF-CF0F2FD52AF2}"/>
              </a:ext>
            </a:extLst>
          </p:cNvPr>
          <p:cNvSpPr/>
          <p:nvPr userDrawn="1"/>
        </p:nvSpPr>
        <p:spPr>
          <a:xfrm rot="5400000">
            <a:off x="1596744" y="-1601148"/>
            <a:ext cx="1916991" cy="5110480"/>
          </a:xfrm>
          <a:prstGeom prst="rtTriangle">
            <a:avLst/>
          </a:prstGeom>
          <a:gradFill>
            <a:gsLst>
              <a:gs pos="30000">
                <a:srgbClr val="FF7127">
                  <a:alpha val="90000"/>
                </a:srgbClr>
              </a:gs>
              <a:gs pos="100000">
                <a:srgbClr val="FED111">
                  <a:alpha val="9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398021-5D61-974D-A619-A6CE9EEEEC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20" y="329591"/>
            <a:ext cx="2005417" cy="61512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50E673-ABA6-6A4F-BA21-3707B58F402F}"/>
              </a:ext>
            </a:extLst>
          </p:cNvPr>
          <p:cNvCxnSpPr>
            <a:cxnSpLocks/>
          </p:cNvCxnSpPr>
          <p:nvPr userDrawn="1"/>
        </p:nvCxnSpPr>
        <p:spPr>
          <a:xfrm>
            <a:off x="462820" y="4747817"/>
            <a:ext cx="1172918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ubtitle 2">
            <a:extLst>
              <a:ext uri="{FF2B5EF4-FFF2-40B4-BE49-F238E27FC236}">
                <a16:creationId xmlns:a16="http://schemas.microsoft.com/office/drawing/2014/main" id="{8F0E3671-920C-4F48-B827-FE47038FC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246" y="4816790"/>
            <a:ext cx="11542954" cy="1490886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54799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DDDBC-D679-CE4E-B66E-EE8CFAD5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AAE0-C25A-904F-9E04-6473DCA29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C9E13-DEBC-4842-8B4D-D741D994A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1E321-8F42-D541-8123-6C0ECF15E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E86DD-1CDF-2848-9676-C4BB4BD9F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496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DDFC7-A6CB-CF42-85CF-DFD455184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F5C79-007B-9646-AF3F-12413A4A9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16104-15E5-8343-9EBD-048A1977D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C2BB-F30F-1C47-9CAD-4CB94E334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2487E7-C3D1-E44C-968B-2BAC7FD2D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38A96-C911-8544-A638-A60B95FA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F9D21-67C3-1246-B1EF-706608F51D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E814B-77BB-E04A-B911-625F2C187B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E97CD-6415-5A47-B572-7E0B517C4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FAAADE-80F2-AD4C-8F49-64D8D8F67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EA2EE-22D5-E749-8B3F-E5B762CE2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69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D2EF-5B27-1248-8CEC-BD2B380D1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B6021D-B064-EE49-A9E8-74E0D8E96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1C598-7469-2749-9AB4-4E44AD722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179D5-D26F-854D-963A-FACE1B4C0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CADEDB-B7DA-8B40-AE27-D60B6DF246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DCEF1C-D518-CF4A-B57D-A812A7940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60257D-5C95-FD49-810E-736FDBEE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0D6F12-7CD6-4E4D-B79D-A225455BF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20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B0331-E04F-9740-994A-92080A5FF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79389C-E124-0E46-8AF0-954DE08C4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CB9292-2D78-E54D-89A7-FADACACC1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9BFDEA-ED08-A744-880C-0117F041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18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ABD95-399C-4D47-97C8-AFA35EE9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15E537-D6DE-1044-B78C-5CF52A89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B82592-42F5-5744-B7CE-A23BADF3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08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9E51D-254D-3E43-94B1-AD41A8D5E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79535-015F-D542-A277-A2EE2A16D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96102-43F5-B943-84F1-9A91B95CD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E8DA0-7F02-9046-82BC-4AA4DE6A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8E285-212F-3B44-B3CC-D89B4ECBF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16629-A3C4-1647-B73B-DEF0E083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6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C682-2858-C445-87FE-D49932DAD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7C319D-54AB-7D4B-B345-DCA17769B9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CE261-8640-4B4F-9569-5A1237278D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E6ECB-D9EB-B84A-9ADB-21331DC56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675C84-E7A6-9048-9D3F-30D1A83A2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DC17D-9BDF-1E44-A130-9955CC6FD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7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3B3C31-060C-9D49-9980-5C889FBBC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6BA7A-5DEE-9F43-B7C9-ECC857BF8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98B67-D748-054A-8385-272F9A66C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D23E6-EC6B-314D-B6A0-79B590780F89}" type="datetimeFigureOut">
              <a:rPr lang="en-US" smtClean="0"/>
              <a:t>3/21/22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7F7E5-DF3C-5B40-AEF1-150712FDE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CE8C41-EE99-9548-BFE2-23A535729A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6F11F-0A25-6643-A3A2-BE39F7DE6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C00000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stjs/nest" TargetMode="External"/><Relationship Id="rId7" Type="http://schemas.openxmlformats.org/officeDocument/2006/relationships/hyperlink" Target="http://www.publicdomainpictures.net/view-image.php?image=222631&amp;picture=computer-us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docs.nestjs.com/" TargetMode="External"/><Relationship Id="rId4" Type="http://schemas.openxmlformats.org/officeDocument/2006/relationships/hyperlink" Target="https://www.npmjs.com/package/@nestjs/cor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222631&amp;picture=computer-user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949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949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949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949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59499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en/photo/155949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trilon.io/blog/announcing-nestjs-8-whats-new" TargetMode="External"/><Relationship Id="rId3" Type="http://schemas.openxmlformats.org/officeDocument/2006/relationships/hyperlink" Target="https://courses.nestjs.com/" TargetMode="External"/><Relationship Id="rId7" Type="http://schemas.openxmlformats.org/officeDocument/2006/relationships/hyperlink" Target="https://www.npmjs.com/package/@nestjs/co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stjs/nest" TargetMode="External"/><Relationship Id="rId5" Type="http://schemas.openxmlformats.org/officeDocument/2006/relationships/hyperlink" Target="https://twitter.com/nestframework?lang=en" TargetMode="External"/><Relationship Id="rId4" Type="http://schemas.openxmlformats.org/officeDocument/2006/relationships/hyperlink" Target="https://docs.nestjs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raphql.org/learn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ypeorm.io/#/repository-api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graphq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:3000/graphq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cs.nestjs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ts.org/" TargetMode="External"/><Relationship Id="rId7" Type="http://schemas.openxmlformats.org/officeDocument/2006/relationships/hyperlink" Target="http://www.publicdomainpictures.net/view-image.php?image=222631&amp;picture=computer-user" TargetMode="External"/><Relationship Id="rId2" Type="http://schemas.openxmlformats.org/officeDocument/2006/relationships/hyperlink" Target="https://docs.nestjs.com/discover/compani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https://pillarinnovations.com/" TargetMode="External"/><Relationship Id="rId4" Type="http://schemas.openxmlformats.org/officeDocument/2006/relationships/hyperlink" Target="https://hydrow.com/?utm_source=google&amp;utm_medium=cpc&amp;utm_campaign=%7b060821_Q_SR_SH_CV_PS_MOF_Non-Brand_DSA%7d&amp;utm_keyword=&amp;gclid=EAIaIQobChMIl-Cq4ei69QIV6f3jBx1s0Ar9EAAYASAAEgLho_D_Bw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40DDCA7-67DB-D242-8F9E-F1086BBEF4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NestJS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9C28D8B8-5316-3948-AE22-DD2B181A4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/>
              <a:t>Michael Cass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DE730B-8468-844F-BFE8-8DD6F9ED256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92875"/>
            <a:ext cx="7134225" cy="365125"/>
          </a:xfrm>
        </p:spPr>
        <p:txBody>
          <a:bodyPr/>
          <a:lstStyle/>
          <a:p>
            <a:r>
              <a:rPr lang="en-US" dirty="0"/>
              <a:t>© 2019 Availity, LLC. All rights reserved. Confidential and proprietary—do not distribute.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63C02-11BA-014B-A66D-72DE4B54336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86513"/>
            <a:ext cx="400050" cy="365125"/>
          </a:xfrm>
        </p:spPr>
        <p:txBody>
          <a:bodyPr/>
          <a:lstStyle/>
          <a:p>
            <a:fld id="{631D8C07-ADA7-44C0-90BD-1551B1F7B99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55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86A81-31CE-124A-BE6F-66F73EE9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NestJS?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95F4A-AB41-FE41-A03C-4D0BD4C85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871" y="1939408"/>
            <a:ext cx="5677829" cy="3671304"/>
          </a:xfrm>
        </p:spPr>
        <p:txBody>
          <a:bodyPr>
            <a:noAutofit/>
          </a:bodyPr>
          <a:lstStyle/>
          <a:p>
            <a:r>
              <a:rPr lang="en-US" sz="2400" dirty="0"/>
              <a:t>As of January 17, 2022: </a:t>
            </a:r>
          </a:p>
          <a:p>
            <a:pPr lvl="1"/>
            <a:r>
              <a:rPr lang="en-US" dirty="0"/>
              <a:t>43k *+ (</a:t>
            </a:r>
            <a:r>
              <a:rPr lang="en-US" dirty="0">
                <a:hlinkClick r:id="rId3"/>
              </a:rPr>
              <a:t>GitHub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Weekly downloads on </a:t>
            </a:r>
            <a:r>
              <a:rPr lang="en-US" dirty="0">
                <a:hlinkClick r:id="rId4"/>
              </a:rPr>
              <a:t>NPM</a:t>
            </a:r>
            <a:r>
              <a:rPr lang="en-US" dirty="0"/>
              <a:t> = 1,111,897</a:t>
            </a:r>
          </a:p>
          <a:p>
            <a:r>
              <a:rPr lang="en-US" sz="2400" b="1" dirty="0">
                <a:hlinkClick r:id="rId5"/>
              </a:rPr>
              <a:t>Amazing Documentation</a:t>
            </a:r>
            <a:endParaRPr lang="en-US" sz="2400" b="1" dirty="0"/>
          </a:p>
          <a:p>
            <a:r>
              <a:rPr lang="en-US" sz="2400" dirty="0"/>
              <a:t>Great support for both standard REST and GraphQL API’s</a:t>
            </a:r>
          </a:p>
          <a:p>
            <a:r>
              <a:rPr lang="en-US" sz="2400" dirty="0"/>
              <a:t>Security </a:t>
            </a:r>
          </a:p>
          <a:p>
            <a:r>
              <a:rPr lang="en-US" sz="2400" dirty="0"/>
              <a:t>WebSockets</a:t>
            </a:r>
          </a:p>
          <a:p>
            <a:r>
              <a:rPr lang="en-US" sz="2400" dirty="0"/>
              <a:t>Microservices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3B4FBAC2-1AC1-9546-AFC7-234BBD0D52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98508" y="2104532"/>
            <a:ext cx="5196683" cy="34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40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BB5F-E1A1-FB46-92F0-DC9E7737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NestJS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F5E4-4EA0-9D4B-82D0-2CF75804D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9767"/>
            <a:ext cx="4265141" cy="4351338"/>
          </a:xfrm>
        </p:spPr>
        <p:txBody>
          <a:bodyPr>
            <a:noAutofit/>
          </a:bodyPr>
          <a:lstStyle/>
          <a:p>
            <a:r>
              <a:rPr lang="en-US" sz="2400" dirty="0"/>
              <a:t>Loosely Coupled</a:t>
            </a:r>
          </a:p>
          <a:p>
            <a:r>
              <a:rPr lang="en-US" sz="2400" dirty="0"/>
              <a:t>Modular</a:t>
            </a:r>
          </a:p>
          <a:p>
            <a:r>
              <a:rPr lang="en-US" sz="2400" dirty="0"/>
              <a:t>Fastify or Express</a:t>
            </a:r>
          </a:p>
          <a:p>
            <a:r>
              <a:rPr lang="en-US" sz="2400" dirty="0"/>
              <a:t>Highly Opinionated structure, in a good way!  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2C8F335-B216-6140-8B17-7EB818756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98508" y="2104532"/>
            <a:ext cx="5196683" cy="34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BB5F-E1A1-FB46-92F0-DC9E7737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NestJS: Flexibility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7F5E4-4EA0-9D4B-82D0-2CF75804D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67279"/>
            <a:ext cx="5036430" cy="4351338"/>
          </a:xfrm>
        </p:spPr>
        <p:txBody>
          <a:bodyPr>
            <a:noAutofit/>
          </a:bodyPr>
          <a:lstStyle/>
          <a:p>
            <a:r>
              <a:rPr lang="en-US" sz="2400" dirty="0"/>
              <a:t>Enables teams to collaborate more easily</a:t>
            </a:r>
          </a:p>
          <a:p>
            <a:r>
              <a:rPr lang="en-US" sz="2400" dirty="0"/>
              <a:t>If you know NestJS, you can jump in and know exactly what's going on </a:t>
            </a:r>
          </a:p>
          <a:p>
            <a:r>
              <a:rPr lang="en-US" sz="2400" dirty="0"/>
              <a:t>By contrast, with no structure or framework</a:t>
            </a:r>
          </a:p>
          <a:p>
            <a:pPr lvl="1"/>
            <a:r>
              <a:rPr lang="en-US" sz="2000" dirty="0"/>
              <a:t>Developers need time to understand what other teams or developers are trying to do</a:t>
            </a:r>
          </a:p>
          <a:p>
            <a:r>
              <a:rPr lang="en-US" sz="2400" dirty="0"/>
              <a:t>Anyone using something other than Nest could set up their project however they want, leading to</a:t>
            </a:r>
          </a:p>
          <a:p>
            <a:pPr lvl="1"/>
            <a:r>
              <a:rPr lang="en-US" sz="2000" dirty="0"/>
              <a:t>Lack of familiarity </a:t>
            </a:r>
          </a:p>
          <a:p>
            <a:pPr lvl="1"/>
            <a:r>
              <a:rPr lang="en-US" sz="2000" dirty="0"/>
              <a:t>Time to decipher what is going on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602ADD5F-B4E0-A646-B7F0-58E8192C7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29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4108-6C7A-6C4F-86BA-523943BF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Reasons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4F57-B8B3-D149-B430-B1A67423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566133"/>
            <a:ext cx="5036430" cy="4351338"/>
          </a:xfrm>
        </p:spPr>
        <p:txBody>
          <a:bodyPr>
            <a:noAutofit/>
          </a:bodyPr>
          <a:lstStyle/>
          <a:p>
            <a:r>
              <a:rPr lang="en-US" sz="2200" dirty="0"/>
              <a:t>Quick and efficient development process</a:t>
            </a:r>
          </a:p>
          <a:p>
            <a:r>
              <a:rPr lang="en-US" sz="2200" dirty="0"/>
              <a:t>Highly scalable applications</a:t>
            </a:r>
          </a:p>
          <a:p>
            <a:r>
              <a:rPr lang="en-US" sz="2200" dirty="0"/>
              <a:t>Fastest growing Node.js framework for the past three years with a large community and network</a:t>
            </a:r>
          </a:p>
          <a:p>
            <a:r>
              <a:rPr lang="en-US" sz="2200" dirty="0"/>
              <a:t>Built for giant-scale enterprise applications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3703315F-D404-4C41-A29A-7B79C161A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007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54108-6C7A-6C4F-86BA-523943BF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Reasons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34F57-B8B3-D149-B430-B1A67423E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778" y="1566133"/>
            <a:ext cx="5036430" cy="4351338"/>
          </a:xfrm>
        </p:spPr>
        <p:txBody>
          <a:bodyPr>
            <a:noAutofit/>
          </a:bodyPr>
          <a:lstStyle/>
          <a:p>
            <a:r>
              <a:rPr lang="en-US" sz="2200" dirty="0"/>
              <a:t>With NestJS, you’ll build </a:t>
            </a:r>
          </a:p>
          <a:p>
            <a:pPr lvl="1"/>
            <a:r>
              <a:rPr lang="en-US" sz="1800" dirty="0"/>
              <a:t>Rest APIs</a:t>
            </a:r>
          </a:p>
          <a:p>
            <a:pPr lvl="1"/>
            <a:r>
              <a:rPr lang="en-US" sz="1800" dirty="0"/>
              <a:t>MVC applications</a:t>
            </a:r>
          </a:p>
          <a:p>
            <a:pPr lvl="1"/>
            <a:r>
              <a:rPr lang="en-US" sz="1800" dirty="0"/>
              <a:t>Microservices</a:t>
            </a:r>
          </a:p>
          <a:p>
            <a:pPr lvl="1"/>
            <a:r>
              <a:rPr lang="en-US" sz="1800" dirty="0"/>
              <a:t>GraphQL applications</a:t>
            </a:r>
          </a:p>
          <a:p>
            <a:pPr lvl="1"/>
            <a:r>
              <a:rPr lang="en-US" sz="1800" dirty="0"/>
              <a:t>Web Sockets or Standalone CLI Apps</a:t>
            </a:r>
          </a:p>
          <a:p>
            <a:pPr lvl="1"/>
            <a:r>
              <a:rPr lang="en-US" sz="1800" dirty="0"/>
              <a:t>CRON jobs</a:t>
            </a:r>
          </a:p>
          <a:p>
            <a:r>
              <a:rPr lang="en-US" sz="2200" dirty="0"/>
              <a:t>It uses </a:t>
            </a:r>
          </a:p>
          <a:p>
            <a:pPr lvl="1"/>
            <a:r>
              <a:rPr lang="en-US" sz="1800" dirty="0"/>
              <a:t>The simplest Node.js, TypeScript</a:t>
            </a:r>
          </a:p>
          <a:p>
            <a:pPr lvl="1"/>
            <a:r>
              <a:rPr lang="en-US" sz="1800" dirty="0"/>
              <a:t>Bullet-proof architectural patterns</a:t>
            </a:r>
          </a:p>
          <a:p>
            <a:endParaRPr lang="en-US" sz="2200" dirty="0"/>
          </a:p>
          <a:p>
            <a:endParaRPr lang="en-US" sz="2200" dirty="0"/>
          </a:p>
        </p:txBody>
      </p:sp>
      <p:pic>
        <p:nvPicPr>
          <p:cNvPr id="4" name="Picture 3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3703315F-D404-4C41-A29A-7B79C161A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5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2A81-34C5-974D-B943-2C887F77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Reasons To Use: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798C-A9A1-0244-B132-933E3D95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1394232"/>
            <a:ext cx="4858265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Heavily Inspired by Angular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Extremely simple 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Allows more attention to the planning of endpoints and their consumers</a:t>
            </a:r>
          </a:p>
          <a:p>
            <a:pPr lvl="1">
              <a:lnSpc>
                <a:spcPct val="120000"/>
              </a:lnSpc>
            </a:pPr>
            <a:r>
              <a:rPr lang="en-US" sz="2000" dirty="0"/>
              <a:t>Rather than to the application’s structure.</a:t>
            </a:r>
          </a:p>
          <a:p>
            <a:endParaRPr lang="en-US" sz="2400" dirty="0"/>
          </a:p>
        </p:txBody>
      </p:sp>
      <p:pic>
        <p:nvPicPr>
          <p:cNvPr id="4" name="Picture 3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AE92DDA4-4661-CC4B-9AD1-25EC0487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60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62A81-34C5-974D-B943-2C887F771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Reasons To Use: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9798C-A9A1-0244-B132-933E3D9539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346" y="1394232"/>
            <a:ext cx="4858265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Introduces Angular-like modules, services, and controllers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Ensures the application is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scalable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highly testable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loosely coupled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Differs from other Node.js frameworks like Express or Koa (which are really just libraries) in which  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an early architecture-related slip-up might be expensive in terms of time spent refactoring the codebase later</a:t>
            </a:r>
          </a:p>
          <a:p>
            <a:endParaRPr lang="en-US" sz="1600" dirty="0"/>
          </a:p>
        </p:txBody>
      </p:sp>
      <p:pic>
        <p:nvPicPr>
          <p:cNvPr id="4" name="Picture 3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AE92DDA4-4661-CC4B-9AD1-25EC04870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08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56CD-3D85-D14B-BB8A-1B43A2F4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Still More Reasons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84D0C-C01C-C645-99FF-FCD8AA692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1330"/>
            <a:ext cx="4920049" cy="5663529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OPEN SOURCE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Jest Unit testing is built in and is the standard.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Auto Generated Boiler plate for REST AND GRAPHQL Crud Endpoints! </a:t>
            </a:r>
            <a:r>
              <a:rPr lang="en-US" sz="2000" b="1" u="sng" dirty="0"/>
              <a:t>Amazing CLI </a:t>
            </a:r>
            <a:r>
              <a:rPr lang="en-US" sz="2000" dirty="0"/>
              <a:t>to do this!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Supports dozens of NestJS-specific modules that facilitate easy integration with common technologies and concepts like: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GraphQL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TypeORM</a:t>
            </a:r>
          </a:p>
          <a:p>
            <a:pPr lvl="1">
              <a:lnSpc>
                <a:spcPct val="110000"/>
              </a:lnSpc>
            </a:pPr>
            <a:r>
              <a:rPr lang="en-US" sz="2000" dirty="0"/>
              <a:t>Mongoose</a:t>
            </a:r>
          </a:p>
          <a:p>
            <a:endParaRPr lang="en-US" sz="2000" dirty="0"/>
          </a:p>
        </p:txBody>
      </p:sp>
      <p:pic>
        <p:nvPicPr>
          <p:cNvPr id="4" name="Picture 3" descr="A picture containing person, people, table, conference room&#10;&#10;Description automatically generated">
            <a:extLst>
              <a:ext uri="{FF2B5EF4-FFF2-40B4-BE49-F238E27FC236}">
                <a16:creationId xmlns:a16="http://schemas.microsoft.com/office/drawing/2014/main" id="{5A5661FB-3951-D041-A481-7AE5B6D15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4630" y="1749081"/>
            <a:ext cx="6118935" cy="3641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502BA-3BC3-EB4E-8790-7B4623F9BE00}"/>
              </a:ext>
            </a:extLst>
          </p:cNvPr>
          <p:cNvSpPr txBox="1"/>
          <p:nvPr/>
        </p:nvSpPr>
        <p:spPr>
          <a:xfrm>
            <a:off x="2579794" y="4983296"/>
            <a:ext cx="22592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Logging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Caching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Validation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Web Sockets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6429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B19F-9290-5D4B-B1AD-533665DF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 These Links For More Info!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ED1EB-75E2-F043-8537-A1A0E9417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>
                <a:hlinkClick r:id="rId3"/>
              </a:rPr>
              <a:t>https://courses.nestjs.com/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Courses they offer &amp; many more coming soon!</a:t>
            </a:r>
          </a:p>
          <a:p>
            <a:r>
              <a:rPr lang="en-US" sz="2000" dirty="0">
                <a:hlinkClick r:id="rId4"/>
              </a:rPr>
              <a:t>https://docs.nestjs.com/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The BEST Documentation I've ever seen…</a:t>
            </a:r>
          </a:p>
          <a:p>
            <a:r>
              <a:rPr lang="en-US" sz="2000" dirty="0">
                <a:hlinkClick r:id="rId5"/>
              </a:rPr>
              <a:t>https://twitter.com/nestframework?lang=en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Official Twitter Page</a:t>
            </a:r>
          </a:p>
          <a:p>
            <a:r>
              <a:rPr lang="en-US" sz="2000" dirty="0">
                <a:hlinkClick r:id="rId6"/>
              </a:rPr>
              <a:t>https://github.com/nestjs/nest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Official GitHub Page</a:t>
            </a:r>
          </a:p>
          <a:p>
            <a:r>
              <a:rPr lang="en-US" sz="2000" dirty="0">
                <a:hlinkClick r:id="rId7"/>
              </a:rPr>
              <a:t>https://www.npmjs.com/package/@nestjs/core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Official npm page</a:t>
            </a:r>
          </a:p>
          <a:p>
            <a:pPr lvl="1"/>
            <a:r>
              <a:rPr lang="en-US" sz="1600" dirty="0"/>
              <a:t>Many sponsors and supporters, RedHat being one of them…</a:t>
            </a:r>
          </a:p>
          <a:p>
            <a:r>
              <a:rPr lang="en-US" sz="2000" dirty="0">
                <a:hlinkClick r:id="rId8"/>
              </a:rPr>
              <a:t>https://trilon.io/blog/announcing-nestjs-8-whats-new</a:t>
            </a:r>
            <a:r>
              <a:rPr lang="en-US" sz="2000" dirty="0"/>
              <a:t> </a:t>
            </a:r>
          </a:p>
          <a:p>
            <a:pPr lvl="1"/>
            <a:r>
              <a:rPr lang="en-US" sz="1600" dirty="0"/>
              <a:t>NestJS company page</a:t>
            </a:r>
          </a:p>
          <a:p>
            <a:pPr lvl="1"/>
            <a:r>
              <a:rPr lang="en-US" sz="1600" dirty="0"/>
              <a:t>Official blog page for framework news and latest updates!</a:t>
            </a:r>
          </a:p>
        </p:txBody>
      </p:sp>
    </p:spTree>
    <p:extLst>
      <p:ext uri="{BB962C8B-B14F-4D97-AF65-F5344CB8AC3E}">
        <p14:creationId xmlns:p14="http://schemas.microsoft.com/office/powerpoint/2010/main" val="340565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D64C-3C95-EA49-BC05-A57B26BD8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Lab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C98BA-052B-C242-929B-6D86CF95D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started with NestJS</a:t>
            </a:r>
          </a:p>
          <a:p>
            <a:r>
              <a:rPr lang="en-US" dirty="0"/>
              <a:t>Install Nest CLI Globally </a:t>
            </a:r>
            <a:br>
              <a:rPr lang="en-US" dirty="0"/>
            </a:br>
            <a:r>
              <a:rPr lang="en-US" dirty="0"/>
              <a:t> </a:t>
            </a:r>
          </a:p>
          <a:p>
            <a:pPr lvl="1"/>
            <a:r>
              <a:rPr lang="en-US" dirty="0"/>
              <a:t> $ npm </a:t>
            </a:r>
            <a:r>
              <a:rPr lang="en-US" dirty="0" err="1"/>
              <a:t>i</a:t>
            </a:r>
            <a:r>
              <a:rPr lang="en-US" dirty="0"/>
              <a:t> -g @</a:t>
            </a:r>
            <a:r>
              <a:rPr lang="en-US" dirty="0" err="1"/>
              <a:t>nestjs</a:t>
            </a:r>
            <a:r>
              <a:rPr lang="en-US" dirty="0"/>
              <a:t>/cli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63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576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BC7E-B6AA-314A-AA13-FBC3FFC18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05AEC-992F-5843-AFBC-0D7ABF86D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API project</a:t>
            </a:r>
          </a:p>
          <a:p>
            <a:r>
              <a:rPr lang="en-US" dirty="0"/>
              <a:t>Provider Networks &amp; Doctors (providers in my network)</a:t>
            </a:r>
          </a:p>
          <a:p>
            <a:r>
              <a:rPr lang="en-US" dirty="0"/>
              <a:t> Good to be familiar with before starting this lab</a:t>
            </a:r>
          </a:p>
          <a:p>
            <a:pPr lvl="1"/>
            <a:r>
              <a:rPr lang="en-US" dirty="0"/>
              <a:t>Basics of GraphQL (mutations and queries) See </a:t>
            </a:r>
            <a:r>
              <a:rPr lang="en-US" dirty="0">
                <a:hlinkClick r:id="rId2"/>
              </a:rPr>
              <a:t>GraphQL Documentation</a:t>
            </a:r>
            <a:endParaRPr lang="en-US" dirty="0"/>
          </a:p>
          <a:p>
            <a:pPr lvl="1"/>
            <a:r>
              <a:rPr lang="en-US" dirty="0"/>
              <a:t>JS/TS Basics and modern syntax(es5-es6).</a:t>
            </a:r>
          </a:p>
          <a:p>
            <a:pPr lvl="1"/>
            <a:r>
              <a:rPr lang="en-US" dirty="0"/>
              <a:t>Understanding what Decorators are and how they are used (@ symbol).</a:t>
            </a:r>
          </a:p>
          <a:p>
            <a:pPr lvl="2"/>
            <a:r>
              <a:rPr lang="en-US" dirty="0"/>
              <a:t>NestJS uses Decorators HEAVILY, for cleaner looking code and simplifying/abstracting out common functionality.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93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5C48-1DB7-554E-8FDD-08A17037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45F1-A6C8-434F-81DF-DE475530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		</a:t>
            </a:r>
            <a:r>
              <a:rPr lang="en-US" dirty="0">
                <a:latin typeface="Courier" pitchFamily="2" charset="0"/>
              </a:rPr>
              <a:t>nest new project-name</a:t>
            </a:r>
          </a:p>
          <a:p>
            <a:pPr lvl="1"/>
            <a:r>
              <a:rPr lang="en-US" dirty="0"/>
              <a:t>Example:     	</a:t>
            </a:r>
            <a:r>
              <a:rPr lang="en-US" dirty="0">
                <a:latin typeface="Courier" pitchFamily="2" charset="0"/>
              </a:rPr>
              <a:t>nest new nest-</a:t>
            </a:r>
            <a:r>
              <a:rPr lang="en-US" dirty="0" err="1">
                <a:latin typeface="Courier" pitchFamily="2" charset="0"/>
              </a:rPr>
              <a:t>gql</a:t>
            </a:r>
            <a:r>
              <a:rPr lang="en-US" dirty="0">
                <a:latin typeface="Courier" pitchFamily="2" charset="0"/>
              </a:rPr>
              <a:t>-demo</a:t>
            </a:r>
            <a:endParaRPr lang="en-US" dirty="0"/>
          </a:p>
          <a:p>
            <a:r>
              <a:rPr lang="en-US" dirty="0"/>
              <a:t>Cd into your newly created directory</a:t>
            </a:r>
          </a:p>
          <a:p>
            <a:pPr lvl="1"/>
            <a:r>
              <a:rPr lang="en-US" dirty="0"/>
              <a:t>Example:		 </a:t>
            </a:r>
            <a:r>
              <a:rPr lang="en-US" dirty="0">
                <a:latin typeface="Courier" pitchFamily="2" charset="0"/>
              </a:rPr>
              <a:t>cd nest-</a:t>
            </a:r>
            <a:r>
              <a:rPr lang="en-US" dirty="0" err="1">
                <a:latin typeface="Courier" pitchFamily="2" charset="0"/>
              </a:rPr>
              <a:t>gql</a:t>
            </a:r>
            <a:r>
              <a:rPr lang="en-US" dirty="0">
                <a:latin typeface="Courier" pitchFamily="2" charset="0"/>
              </a:rPr>
              <a:t>-demo</a:t>
            </a:r>
          </a:p>
          <a:p>
            <a:r>
              <a:rPr lang="en-US" dirty="0"/>
              <a:t>Install GraphQL core dependencies for our project:</a:t>
            </a:r>
          </a:p>
          <a:p>
            <a:pPr lvl="1"/>
            <a:r>
              <a:rPr lang="en-US" dirty="0">
                <a:latin typeface="Courier" pitchFamily="2" charset="0"/>
              </a:rPr>
              <a:t>npm install @</a:t>
            </a:r>
            <a:r>
              <a:rPr lang="en-US" dirty="0" err="1">
                <a:latin typeface="Courier" pitchFamily="2" charset="0"/>
              </a:rPr>
              <a:t>nestjs</a:t>
            </a:r>
            <a:r>
              <a:rPr lang="en-US" dirty="0">
                <a:latin typeface="Courier" pitchFamily="2" charset="0"/>
              </a:rPr>
              <a:t>/</a:t>
            </a:r>
            <a:r>
              <a:rPr lang="en-US" dirty="0" err="1">
                <a:latin typeface="Courier" pitchFamily="2" charset="0"/>
              </a:rPr>
              <a:t>graphql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graphql</a:t>
            </a:r>
            <a:r>
              <a:rPr lang="en-US" dirty="0">
                <a:latin typeface="Courier" pitchFamily="2" charset="0"/>
              </a:rPr>
              <a:t>-tools </a:t>
            </a:r>
            <a:r>
              <a:rPr lang="en-US" dirty="0" err="1">
                <a:latin typeface="Courier" pitchFamily="2" charset="0"/>
              </a:rPr>
              <a:t>graphql</a:t>
            </a:r>
            <a:r>
              <a:rPr lang="en-US" dirty="0">
                <a:latin typeface="Courier" pitchFamily="2" charset="0"/>
              </a:rPr>
              <a:t> apollo-server-express @</a:t>
            </a:r>
            <a:r>
              <a:rPr lang="en-US" dirty="0" err="1">
                <a:latin typeface="Courier" pitchFamily="2" charset="0"/>
              </a:rPr>
              <a:t>nestjs</a:t>
            </a:r>
            <a:r>
              <a:rPr lang="en-US" dirty="0">
                <a:latin typeface="Courier" pitchFamily="2" charset="0"/>
              </a:rPr>
              <a:t>/apollo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F6F4-9A07-D145-B8C7-482D7C94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DA702-3664-BB42-B89E-7FEEDF7A7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95000" cy="4351338"/>
          </a:xfrm>
        </p:spPr>
        <p:txBody>
          <a:bodyPr>
            <a:normAutofit/>
          </a:bodyPr>
          <a:lstStyle/>
          <a:p>
            <a:r>
              <a:rPr lang="en-US" dirty="0"/>
              <a:t>To open VS Code, type 	</a:t>
            </a:r>
          </a:p>
          <a:p>
            <a:pPr marL="0" indent="0">
              <a:buNone/>
            </a:pPr>
            <a:r>
              <a:rPr lang="en-US" dirty="0">
                <a:latin typeface="Courier" pitchFamily="2" charset="0"/>
              </a:rPr>
              <a:t>			“code .” </a:t>
            </a:r>
            <a:endParaRPr lang="en-US" dirty="0"/>
          </a:p>
          <a:p>
            <a:r>
              <a:rPr lang="en-US" dirty="0"/>
              <a:t>VS code opens and you should be inside your project's repository</a:t>
            </a:r>
          </a:p>
          <a:p>
            <a:pPr lvl="1"/>
            <a:endParaRPr lang="en-US" dirty="0"/>
          </a:p>
          <a:p>
            <a:r>
              <a:rPr lang="en-US" dirty="0"/>
              <a:t>We can use either a code-first or schema-first approach:</a:t>
            </a:r>
          </a:p>
          <a:p>
            <a:pPr lvl="1"/>
            <a:r>
              <a:rPr lang="en-US" dirty="0"/>
              <a:t>In schema-first, provide the GraphQL schema and Nest generates the type definitions based on your schema – a very powerful feature.</a:t>
            </a:r>
          </a:p>
          <a:p>
            <a:pPr lvl="1"/>
            <a:r>
              <a:rPr lang="en-US" dirty="0"/>
              <a:t>We use code-first in this lab: We create the code and type definitions that create the schema for our application.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6807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F358-556A-EE4F-9461-32B597A7B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Importing GraphQL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C3C4-71C3-EF44-ADE7-919B2ADF2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866972"/>
            <a:ext cx="5237878" cy="4076628"/>
          </a:xfrm>
        </p:spPr>
        <p:txBody>
          <a:bodyPr>
            <a:noAutofit/>
          </a:bodyPr>
          <a:lstStyle/>
          <a:p>
            <a:r>
              <a:rPr lang="en-US" sz="2000" dirty="0"/>
              <a:t>Under </a:t>
            </a:r>
            <a:r>
              <a:rPr lang="en-US" sz="2000" dirty="0" err="1">
                <a:latin typeface="Courier" pitchFamily="2" charset="0"/>
              </a:rPr>
              <a:t>src</a:t>
            </a:r>
            <a:r>
              <a:rPr lang="en-US" sz="2000" dirty="0"/>
              <a:t> inside our repo, open the file </a:t>
            </a:r>
            <a:r>
              <a:rPr lang="en-US" sz="2000" dirty="0">
                <a:latin typeface="Courier" pitchFamily="2" charset="0"/>
              </a:rPr>
              <a:t>app.module.ts </a:t>
            </a:r>
            <a:endParaRPr lang="en-US" sz="2000" dirty="0"/>
          </a:p>
          <a:p>
            <a:pPr lvl="1"/>
            <a:r>
              <a:rPr lang="en-US" sz="2000" dirty="0"/>
              <a:t>This is our application’s “root module”</a:t>
            </a:r>
          </a:p>
          <a:p>
            <a:r>
              <a:rPr lang="en-US" sz="2000" dirty="0"/>
              <a:t>Inside our imports array add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GraphQLModule.forRoot&lt;ApolloDriverConfig&gt;({</a:t>
            </a:r>
          </a:p>
          <a:p>
            <a:pPr marL="0" indent="0">
              <a:buNone/>
            </a:pPr>
            <a:r>
              <a:rPr lang="en-US" sz="2000" dirty="0"/>
              <a:t>driver: ApolloDriver,</a:t>
            </a:r>
          </a:p>
          <a:p>
            <a:pPr marL="0" indent="0">
              <a:buNone/>
            </a:pPr>
            <a:r>
              <a:rPr lang="en-US" sz="2000" dirty="0"/>
              <a:t>autoSchemaFile: join(process.cwd(), '</a:t>
            </a:r>
            <a:r>
              <a:rPr lang="en-US" sz="2000" dirty="0" err="1"/>
              <a:t>src</a:t>
            </a:r>
            <a:r>
              <a:rPr lang="en-US" sz="2000" dirty="0"/>
              <a:t>/schema.gql'),</a:t>
            </a:r>
          </a:p>
          <a:p>
            <a:pPr marL="0" indent="0">
              <a:buNone/>
            </a:pPr>
            <a:r>
              <a:rPr lang="en-US" sz="2000" dirty="0"/>
              <a:t>})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3B25DDA-E943-F749-AB9F-DA516B757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10668"/>
            <a:ext cx="5639886" cy="138177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70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4133A-9B0D-724A-9633-235BE138B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New Doctors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041BE-AEB2-524D-BFF8-B20EE0239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90"/>
            <a:ext cx="6642100" cy="3907911"/>
          </a:xfrm>
        </p:spPr>
        <p:txBody>
          <a:bodyPr>
            <a:noAutofit/>
          </a:bodyPr>
          <a:lstStyle/>
          <a:p>
            <a:r>
              <a:rPr lang="en-US" sz="2000" dirty="0"/>
              <a:t>Remember, Nest follows a modular architecture pattern</a:t>
            </a:r>
          </a:p>
          <a:p>
            <a:r>
              <a:rPr lang="en-US" sz="2000" dirty="0"/>
              <a:t>Using the Nest cli, inside the terminal type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urier" pitchFamily="2" charset="0"/>
              </a:rPr>
              <a:t>nest generate module doctors </a:t>
            </a:r>
          </a:p>
          <a:p>
            <a:r>
              <a:rPr lang="en-US" sz="2000" dirty="0"/>
              <a:t>or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latin typeface="Courier" pitchFamily="2" charset="0"/>
              </a:rPr>
              <a:t>g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(It’s short for </a:t>
            </a:r>
            <a:r>
              <a:rPr lang="en-US" sz="2000" dirty="0">
                <a:latin typeface="Courier" pitchFamily="2" charset="0"/>
              </a:rPr>
              <a:t>generate</a:t>
            </a:r>
            <a:r>
              <a:rPr lang="en-US" sz="2000" dirty="0"/>
              <a:t>)</a:t>
            </a:r>
          </a:p>
          <a:p>
            <a:r>
              <a:rPr lang="en-US" sz="2000" dirty="0"/>
              <a:t>Then run           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nest g service doctors </a:t>
            </a:r>
          </a:p>
          <a:p>
            <a:r>
              <a:rPr lang="en-US" sz="2000" dirty="0"/>
              <a:t>and                     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	nest g resolver doctors</a:t>
            </a:r>
          </a:p>
          <a:p>
            <a:pPr marL="0" indent="0">
              <a:buNone/>
            </a:pPr>
            <a:r>
              <a:rPr lang="en-US" sz="1800" dirty="0"/>
              <a:t>*** Note if you still have the </a:t>
            </a:r>
            <a:r>
              <a:rPr lang="en-US" sz="1800" dirty="0" err="1"/>
              <a:t>app.module.ts</a:t>
            </a:r>
            <a:r>
              <a:rPr lang="en-US" sz="1800" dirty="0"/>
              <a:t> file open, you can see the module being automatically added inside your imports array </a:t>
            </a:r>
            <a:r>
              <a:rPr lang="en-US" sz="1800" dirty="0" err="1">
                <a:latin typeface="Courier" pitchFamily="2" charset="0"/>
              </a:rPr>
              <a:t>DoctorsModule</a:t>
            </a:r>
            <a:endParaRPr lang="en-US" sz="18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6FA1-3581-0A4F-A139-498ECC235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Doctor Entity Type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CB73-9A40-3C4E-B125-11F1A7256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Under the doctors folder inside your projects explorer view, create a new file 	</a:t>
            </a:r>
            <a:r>
              <a:rPr lang="en-US" dirty="0" err="1">
                <a:latin typeface="Courier" pitchFamily="2" charset="0"/>
              </a:rPr>
              <a:t>doctor.entity.ts</a:t>
            </a:r>
            <a:endParaRPr lang="en-US" dirty="0">
              <a:latin typeface="Courier" pitchFamily="2" charset="0"/>
            </a:endParaRPr>
          </a:p>
          <a:p>
            <a:r>
              <a:rPr lang="en-US" dirty="0"/>
              <a:t>Create a doctor entity class.</a:t>
            </a:r>
          </a:p>
          <a:p>
            <a:r>
              <a:rPr lang="en-US" dirty="0"/>
              <a:t>Specify it as an object type for GraphQL.</a:t>
            </a:r>
          </a:p>
          <a:p>
            <a:r>
              <a:rPr lang="en-US" dirty="0"/>
              <a:t>Create 3 properties/fields for this object type</a:t>
            </a:r>
          </a:p>
          <a:p>
            <a:pPr lvl="1"/>
            <a:r>
              <a:rPr lang="en-US" dirty="0"/>
              <a:t>Id- To keep it simple, make it an Int</a:t>
            </a:r>
          </a:p>
          <a:p>
            <a:pPr lvl="1"/>
            <a:r>
              <a:rPr lang="en-US" dirty="0"/>
              <a:t>Name- a string</a:t>
            </a:r>
          </a:p>
          <a:p>
            <a:pPr lvl="1"/>
            <a:r>
              <a:rPr lang="en-US" dirty="0"/>
              <a:t>Type- a string and is optional</a:t>
            </a:r>
          </a:p>
          <a:p>
            <a:pPr lvl="2"/>
            <a:r>
              <a:rPr lang="en-US" dirty="0"/>
              <a:t>We must provide a configuration object so GraphQL knows it can be nullable </a:t>
            </a:r>
          </a:p>
          <a:p>
            <a:pPr lvl="2"/>
            <a:r>
              <a:rPr lang="en-US" dirty="0"/>
              <a:t>We will use Type optionally to specify the type of doctor (e.g., Dentist)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059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44DD-5A94-064B-8381-EA5D2F6C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Final Doctor Entity Looks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A94E0-6D98-D64E-899E-CA66437D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import { Field, Int, </a:t>
            </a:r>
            <a:r>
              <a:rPr lang="en-US" dirty="0" err="1"/>
              <a:t>ObjectType</a:t>
            </a:r>
            <a:r>
              <a:rPr lang="en-US" dirty="0"/>
              <a:t> } from '@</a:t>
            </a:r>
            <a:r>
              <a:rPr lang="en-US" dirty="0" err="1"/>
              <a:t>nestjs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';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ObjectType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export class Doctor {</a:t>
            </a:r>
          </a:p>
          <a:p>
            <a:pPr marL="0" indent="0">
              <a:buNone/>
            </a:pPr>
            <a:r>
              <a:rPr lang="en-US" dirty="0"/>
              <a:t>@Field((type) =&gt; Int)</a:t>
            </a:r>
          </a:p>
          <a:p>
            <a:pPr marL="0" indent="0">
              <a:buNone/>
            </a:pPr>
            <a:r>
              <a:rPr lang="en-US" dirty="0"/>
              <a:t>id: number;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@Field()</a:t>
            </a:r>
          </a:p>
          <a:p>
            <a:pPr marL="0" indent="0">
              <a:buNone/>
            </a:pPr>
            <a:r>
              <a:rPr lang="en-US" dirty="0"/>
              <a:t>name: string;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@Field({ nullable: true })</a:t>
            </a:r>
          </a:p>
          <a:p>
            <a:pPr marL="0" indent="0">
              <a:buNone/>
            </a:pPr>
            <a:r>
              <a:rPr lang="en-US" dirty="0"/>
              <a:t>type?: string;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87BBF34-3EAE-564A-A1D5-C26D9A5DC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2394" y="2397202"/>
            <a:ext cx="7051406" cy="320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80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1435D-86FB-164B-871A-5B8734F0F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NestJS Sample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09A05-253E-3F40-8EC3-8B9D9069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002" y="1430206"/>
            <a:ext cx="10515600" cy="4351338"/>
          </a:xfrm>
        </p:spPr>
        <p:txBody>
          <a:bodyPr>
            <a:noAutofit/>
          </a:bodyPr>
          <a:lstStyle/>
          <a:p>
            <a:r>
              <a:rPr lang="en-US" sz="1800" dirty="0"/>
              <a:t>Inside our Doctors service, create a </a:t>
            </a:r>
            <a:r>
              <a:rPr lang="en-US" sz="1800" dirty="0" err="1"/>
              <a:t>findAll</a:t>
            </a:r>
            <a:r>
              <a:rPr lang="en-US" sz="1800" dirty="0"/>
              <a:t> method that is of type Promise and returns an array of doctors</a:t>
            </a:r>
          </a:p>
          <a:p>
            <a:pPr marL="0" indent="0">
              <a:buNone/>
            </a:pPr>
            <a:r>
              <a:rPr lang="en-US" sz="1800" dirty="0"/>
              <a:t>import { Injectable } from '@</a:t>
            </a:r>
            <a:r>
              <a:rPr lang="en-US" sz="1800" dirty="0" err="1"/>
              <a:t>nestjs</a:t>
            </a:r>
            <a:r>
              <a:rPr lang="en-US" sz="1800" dirty="0"/>
              <a:t>/common’;</a:t>
            </a:r>
          </a:p>
          <a:p>
            <a:pPr marL="0" indent="0">
              <a:buNone/>
            </a:pPr>
            <a:r>
              <a:rPr lang="en-US" sz="1800" dirty="0"/>
              <a:t>import { Doctor } from './</a:t>
            </a:r>
            <a:r>
              <a:rPr lang="en-US" sz="1800" dirty="0" err="1"/>
              <a:t>doctor.entity</a:t>
            </a:r>
            <a:r>
              <a:rPr lang="en-US" sz="1800" dirty="0"/>
              <a:t>';</a:t>
            </a:r>
          </a:p>
          <a:p>
            <a:pPr marL="0" indent="0">
              <a:buNone/>
            </a:pPr>
            <a:r>
              <a:rPr lang="en-US" sz="1800" dirty="0"/>
              <a:t>@Injectable()</a:t>
            </a:r>
          </a:p>
          <a:p>
            <a:pPr marL="0" indent="0">
              <a:buNone/>
            </a:pPr>
            <a:r>
              <a:rPr lang="en-US" sz="1800" dirty="0"/>
              <a:t>export class </a:t>
            </a:r>
            <a:r>
              <a:rPr lang="en-US" sz="1800" dirty="0" err="1"/>
              <a:t>DoctorsService</a:t>
            </a: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      async </a:t>
            </a:r>
            <a:r>
              <a:rPr lang="en-US" sz="1800" dirty="0" err="1"/>
              <a:t>findAll</a:t>
            </a:r>
            <a:r>
              <a:rPr lang="en-US" sz="1800" dirty="0"/>
              <a:t>(): Promise&lt;Doctor[]&gt; {</a:t>
            </a:r>
          </a:p>
          <a:p>
            <a:pPr marL="0" indent="0">
              <a:buNone/>
            </a:pPr>
            <a:r>
              <a:rPr lang="en-US" sz="1800" dirty="0"/>
              <a:t>           const doctor = new Doctor();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en-US" sz="1800" dirty="0" err="1"/>
              <a:t>doctor.id</a:t>
            </a:r>
            <a:r>
              <a:rPr lang="en-US" sz="1800" dirty="0"/>
              <a:t> = 1;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en-US" sz="1800" dirty="0" err="1"/>
              <a:t>doctor.name</a:t>
            </a:r>
            <a:r>
              <a:rPr lang="en-US" sz="1800" dirty="0"/>
              <a:t> = 'mike’;</a:t>
            </a:r>
          </a:p>
          <a:p>
            <a:pPr marL="0" indent="0">
              <a:buNone/>
            </a:pPr>
            <a:r>
              <a:rPr lang="en-US" sz="1800" dirty="0"/>
              <a:t>           </a:t>
            </a:r>
            <a:r>
              <a:rPr lang="en-US" sz="1800" dirty="0" err="1"/>
              <a:t>doctor.type</a:t>
            </a:r>
            <a:r>
              <a:rPr lang="en-US" sz="1800" dirty="0"/>
              <a:t> = 'Dentist’;</a:t>
            </a:r>
          </a:p>
          <a:p>
            <a:pPr marL="0" indent="0">
              <a:buNone/>
            </a:pPr>
            <a:r>
              <a:rPr lang="en-US" sz="1800" dirty="0"/>
              <a:t>    </a:t>
            </a:r>
            <a:br>
              <a:rPr lang="en-US" sz="1800" dirty="0"/>
            </a:br>
            <a:r>
              <a:rPr lang="en-US" sz="1800" dirty="0"/>
              <a:t>           return [doctor];</a:t>
            </a:r>
          </a:p>
          <a:p>
            <a:pPr marL="0" indent="0">
              <a:buNone/>
            </a:pPr>
            <a:r>
              <a:rPr lang="en-US" sz="1800" dirty="0"/>
              <a:t>        }</a:t>
            </a:r>
          </a:p>
          <a:p>
            <a:pPr marL="0" indent="0">
              <a:buNone/>
            </a:pPr>
            <a:r>
              <a:rPr lang="en-US" sz="1800" dirty="0"/>
              <a:t> }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818E7C4-FFCC-3749-82C9-158D56F5A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444" y="2960970"/>
            <a:ext cx="6068554" cy="20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39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DB9DC-576E-0E44-8143-12392210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Back To Our Doctors Resolver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2BE0-7311-114D-9C25-E741945B7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go back into our doctors resolver so we can utilize the service method we just created.</a:t>
            </a:r>
          </a:p>
          <a:p>
            <a:r>
              <a:rPr lang="en-US" dirty="0"/>
              <a:t>Inside our doctors resolver, create a constructor that takes in a </a:t>
            </a:r>
            <a:r>
              <a:rPr lang="en-US" dirty="0" err="1"/>
              <a:t>readonly</a:t>
            </a:r>
            <a:r>
              <a:rPr lang="en-US" dirty="0"/>
              <a:t> </a:t>
            </a:r>
            <a:r>
              <a:rPr lang="en-US" dirty="0" err="1"/>
              <a:t>doctorsService</a:t>
            </a:r>
            <a:r>
              <a:rPr lang="en-US" dirty="0"/>
              <a:t> of type </a:t>
            </a:r>
            <a:r>
              <a:rPr lang="en-US" dirty="0" err="1"/>
              <a:t>DoctorsService</a:t>
            </a:r>
            <a:r>
              <a:rPr lang="en-US" dirty="0"/>
              <a:t>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@Resolver()</a:t>
            </a:r>
          </a:p>
          <a:p>
            <a:pPr marL="0" indent="0">
              <a:buNone/>
            </a:pPr>
            <a:r>
              <a:rPr lang="en-US" dirty="0"/>
              <a:t>export class </a:t>
            </a:r>
            <a:r>
              <a:rPr lang="en-US" dirty="0" err="1"/>
              <a:t>DoctorsResolver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constructor(private </a:t>
            </a:r>
            <a:r>
              <a:rPr lang="en-US" dirty="0" err="1"/>
              <a:t>doctorsService</a:t>
            </a:r>
            <a:r>
              <a:rPr lang="en-US" dirty="0"/>
              <a:t>: </a:t>
            </a:r>
            <a:r>
              <a:rPr lang="en-US" dirty="0" err="1"/>
              <a:t>DoctorsService</a:t>
            </a:r>
            <a:r>
              <a:rPr lang="en-US" dirty="0"/>
              <a:t>) {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169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F8AB-951E-144E-9D64-49CF76C2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Resolver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2BBF7-2A03-FF4D-9D71-35C4C4F8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create a query method inside of our resolver named </a:t>
            </a:r>
            <a:r>
              <a:rPr lang="en-US" dirty="0">
                <a:latin typeface="Courier" pitchFamily="2" charset="0"/>
              </a:rPr>
              <a:t>doctors </a:t>
            </a:r>
          </a:p>
          <a:p>
            <a:pPr lvl="1"/>
            <a:r>
              <a:rPr lang="en-US" dirty="0"/>
              <a:t>type Promise</a:t>
            </a:r>
          </a:p>
          <a:p>
            <a:pPr lvl="1"/>
            <a:r>
              <a:rPr lang="en-US" dirty="0"/>
              <a:t>promises to return an array of Doctors</a:t>
            </a:r>
          </a:p>
          <a:p>
            <a:r>
              <a:rPr lang="en-US" dirty="0"/>
              <a:t> This method utilizes the constructor service</a:t>
            </a:r>
          </a:p>
          <a:p>
            <a:pPr marL="0" indent="0">
              <a:buNone/>
            </a:pPr>
            <a:r>
              <a:rPr lang="en-US" sz="2400" dirty="0" err="1">
                <a:latin typeface="Courier" pitchFamily="2" charset="0"/>
              </a:rPr>
              <a:t>this.doctorsService</a:t>
            </a:r>
            <a:r>
              <a:rPr lang="en-US" sz="2400" dirty="0">
                <a:latin typeface="Courier" pitchFamily="2" charset="0"/>
              </a:rPr>
              <a:t>.(insert a service method name here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*** Note, make sure the Query is imported from </a:t>
            </a:r>
            <a:r>
              <a:rPr lang="en-US" dirty="0" err="1"/>
              <a:t>nestjs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 not from </a:t>
            </a:r>
            <a:r>
              <a:rPr lang="en-US" dirty="0" err="1"/>
              <a:t>nestjs</a:t>
            </a:r>
            <a:r>
              <a:rPr lang="en-US" dirty="0"/>
              <a:t>/common.</a:t>
            </a:r>
          </a:p>
        </p:txBody>
      </p:sp>
    </p:spTree>
    <p:extLst>
      <p:ext uri="{BB962C8B-B14F-4D97-AF65-F5344CB8AC3E}">
        <p14:creationId xmlns:p14="http://schemas.microsoft.com/office/powerpoint/2010/main" val="2914726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NestJS?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12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97F45-1F63-2140-86B1-8657D5F4B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Our Resolver Looks Like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2F158-D069-CA4A-8D4E-2EBE3B688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import { Resolver, Query } from '@</a:t>
            </a:r>
            <a:r>
              <a:rPr lang="en-US" dirty="0" err="1"/>
              <a:t>nestjs</a:t>
            </a:r>
            <a:r>
              <a:rPr lang="en-US" dirty="0"/>
              <a:t>/</a:t>
            </a:r>
            <a:r>
              <a:rPr lang="en-US" dirty="0" err="1"/>
              <a:t>graphql</a:t>
            </a:r>
            <a:r>
              <a:rPr lang="en-US" dirty="0"/>
              <a:t>';</a:t>
            </a:r>
          </a:p>
          <a:p>
            <a:pPr marL="0" indent="0">
              <a:buNone/>
            </a:pPr>
            <a:r>
              <a:rPr lang="en-US" dirty="0"/>
              <a:t>import { Doctor } from './</a:t>
            </a:r>
            <a:r>
              <a:rPr lang="en-US" dirty="0" err="1"/>
              <a:t>doctor.entity</a:t>
            </a:r>
            <a:r>
              <a:rPr lang="en-US" dirty="0"/>
              <a:t>';</a:t>
            </a:r>
          </a:p>
          <a:p>
            <a:pPr marL="0" indent="0">
              <a:buNone/>
            </a:pPr>
            <a:r>
              <a:rPr lang="en-US" dirty="0"/>
              <a:t>import { </a:t>
            </a:r>
            <a:r>
              <a:rPr lang="en-US" dirty="0" err="1"/>
              <a:t>DoctorsService</a:t>
            </a:r>
            <a:r>
              <a:rPr lang="en-US" dirty="0"/>
              <a:t> } from './</a:t>
            </a:r>
            <a:r>
              <a:rPr lang="en-US" dirty="0" err="1"/>
              <a:t>doctors.service</a:t>
            </a:r>
            <a:r>
              <a:rPr lang="en-US" dirty="0"/>
              <a:t>';</a:t>
            </a:r>
          </a:p>
          <a:p>
            <a:pPr marL="0" indent="0">
              <a:buNone/>
            </a:pPr>
            <a:r>
              <a:rPr lang="en-US" dirty="0"/>
              <a:t>@Resolver((of) =&gt; Doctor)</a:t>
            </a:r>
          </a:p>
          <a:p>
            <a:pPr marL="0" indent="0">
              <a:buNone/>
            </a:pPr>
            <a:r>
              <a:rPr lang="en-US" dirty="0"/>
              <a:t> export class </a:t>
            </a:r>
            <a:r>
              <a:rPr lang="en-US" dirty="0" err="1"/>
              <a:t>DoctorsResolver</a:t>
            </a:r>
            <a:r>
              <a:rPr lang="en-US" dirty="0"/>
              <a:t> {</a:t>
            </a:r>
          </a:p>
          <a:p>
            <a:pPr marL="0" indent="0">
              <a:buNone/>
            </a:pPr>
            <a:r>
              <a:rPr lang="en-US" dirty="0"/>
              <a:t> constructor(private </a:t>
            </a:r>
            <a:r>
              <a:rPr lang="en-US" dirty="0" err="1"/>
              <a:t>doctorsService</a:t>
            </a:r>
            <a:r>
              <a:rPr lang="en-US" dirty="0"/>
              <a:t>: </a:t>
            </a:r>
            <a:r>
              <a:rPr lang="en-US" dirty="0" err="1"/>
              <a:t>DoctorsService</a:t>
            </a:r>
            <a:r>
              <a:rPr lang="en-US" dirty="0"/>
              <a:t>) {}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 @Query((returns) =&gt; [Doctor])</a:t>
            </a:r>
          </a:p>
          <a:p>
            <a:pPr marL="0" indent="0">
              <a:buNone/>
            </a:pPr>
            <a:r>
              <a:rPr lang="en-US" dirty="0"/>
              <a:t> doctors(): Promise&lt;Doctor[]&gt; {</a:t>
            </a:r>
          </a:p>
          <a:p>
            <a:pPr marL="0" indent="0">
              <a:buNone/>
            </a:pPr>
            <a:r>
              <a:rPr lang="en-US" dirty="0"/>
              <a:t> return </a:t>
            </a:r>
            <a:r>
              <a:rPr lang="en-US" dirty="0" err="1"/>
              <a:t>this.doctorsService.findAll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 }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C756576-4679-DC40-B6AF-4668C784F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83" y="2209128"/>
            <a:ext cx="5511800" cy="269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50DE8-1473-0B46-AEC0-EF69D6FA5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Our App At This Point…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25BDD-B809-C34D-9891-A9A09384A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npm start</a:t>
            </a:r>
          </a:p>
          <a:p>
            <a:r>
              <a:rPr lang="en-US" sz="2400" dirty="0"/>
              <a:t>Should see something like this:</a:t>
            </a:r>
          </a:p>
          <a:p>
            <a:endParaRPr lang="en-US" sz="2400" b="1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5BC9CDF-B72E-7542-A068-23982CF3C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4484"/>
            <a:ext cx="10515600" cy="28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7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0BD6-2FED-E843-8370-AB509F20F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If You Got It Working…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5C1DA-6346-5346-A1B7-2677E7987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486413"/>
            <a:ext cx="4175666" cy="4393982"/>
          </a:xfrm>
        </p:spPr>
        <p:txBody>
          <a:bodyPr>
            <a:noAutofit/>
          </a:bodyPr>
          <a:lstStyle/>
          <a:p>
            <a:r>
              <a:rPr lang="en-US" sz="2000" dirty="0"/>
              <a:t>Nest auto generated our schema under source (“</a:t>
            </a:r>
            <a:r>
              <a:rPr lang="en-US" sz="2000" dirty="0" err="1"/>
              <a:t>src</a:t>
            </a:r>
            <a:r>
              <a:rPr lang="en-US" sz="2000" dirty="0"/>
              <a:t>”)</a:t>
            </a:r>
          </a:p>
          <a:p>
            <a:r>
              <a:rPr lang="en-US" sz="2000" dirty="0"/>
              <a:t>If we go to localhost:3000/</a:t>
            </a:r>
            <a:r>
              <a:rPr lang="en-US" sz="2000" dirty="0" err="1"/>
              <a:t>graphql</a:t>
            </a:r>
            <a:r>
              <a:rPr lang="en-US" sz="2000" dirty="0"/>
              <a:t> in our browser, we should see the playground</a:t>
            </a:r>
          </a:p>
          <a:p>
            <a:r>
              <a:rPr lang="en-US" sz="2000" dirty="0"/>
              <a:t>We should also see our schema </a:t>
            </a:r>
          </a:p>
          <a:p>
            <a:r>
              <a:rPr lang="en-US" sz="2000" dirty="0"/>
              <a:t>Try running </a:t>
            </a:r>
          </a:p>
          <a:p>
            <a:pPr marL="457200" lvl="1" indent="0">
              <a:buNone/>
            </a:pPr>
            <a:r>
              <a:rPr lang="en-US" sz="2000" dirty="0"/>
              <a:t>query{</a:t>
            </a:r>
          </a:p>
          <a:p>
            <a:pPr marL="457200" lvl="1" indent="0">
              <a:buNone/>
            </a:pPr>
            <a:r>
              <a:rPr lang="en-US" sz="2000" dirty="0"/>
              <a:t>  doctors{</a:t>
            </a:r>
          </a:p>
          <a:p>
            <a:pPr marL="457200" lvl="1" indent="0">
              <a:buNone/>
            </a:pPr>
            <a:r>
              <a:rPr lang="en-US" sz="2000" dirty="0"/>
              <a:t>  name</a:t>
            </a:r>
          </a:p>
          <a:p>
            <a:pPr marL="457200" lvl="1" indent="0">
              <a:buNone/>
            </a:pPr>
            <a:r>
              <a:rPr lang="en-US" sz="2000" dirty="0"/>
              <a:t>  type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  <a:p>
            <a:pPr marL="457200" lvl="1" indent="0">
              <a:buNone/>
            </a:pPr>
            <a:r>
              <a:rPr lang="en-US" sz="2000" dirty="0"/>
              <a:t>}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D5AEA3-29E1-F54B-B696-415EEE75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330276"/>
            <a:ext cx="6253212" cy="3267302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4D32E03-5CDE-F246-A206-FF729D29F06F}"/>
              </a:ext>
            </a:extLst>
          </p:cNvPr>
          <p:cNvSpPr/>
          <p:nvPr/>
        </p:nvSpPr>
        <p:spPr>
          <a:xfrm>
            <a:off x="4275436" y="3126257"/>
            <a:ext cx="790833" cy="345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56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5095-898E-444F-8041-923DA5B98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NestJS Database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94520-776F-0446-8A4A-3DA33C79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Part 2 of our lab, we utilize SQL-lite in memory and TypeORM to show how NestJS works with </a:t>
            </a:r>
            <a:r>
              <a:rPr lang="en-US" dirty="0" err="1"/>
              <a:t>sql</a:t>
            </a:r>
            <a:r>
              <a:rPr lang="en-US" dirty="0"/>
              <a:t> type databases</a:t>
            </a:r>
          </a:p>
          <a:p>
            <a:r>
              <a:rPr lang="en-US" dirty="0"/>
              <a:t>See </a:t>
            </a:r>
            <a:r>
              <a:rPr lang="en-US" dirty="0">
                <a:hlinkClick r:id="rId2"/>
              </a:rPr>
              <a:t>TypeORM- Repository API</a:t>
            </a:r>
            <a:r>
              <a:rPr lang="en-US" dirty="0"/>
              <a:t> for more details</a:t>
            </a:r>
          </a:p>
          <a:p>
            <a:r>
              <a:rPr lang="en-US" dirty="0"/>
              <a:t>Run from terminal        </a:t>
            </a:r>
            <a:r>
              <a:rPr lang="en-US" sz="2400" dirty="0">
                <a:latin typeface="Courier" pitchFamily="2" charset="0"/>
              </a:rPr>
              <a:t>npm </a:t>
            </a:r>
            <a:r>
              <a:rPr lang="en-US" sz="2400" dirty="0" err="1">
                <a:latin typeface="Courier" pitchFamily="2" charset="0"/>
              </a:rPr>
              <a:t>i</a:t>
            </a:r>
            <a:r>
              <a:rPr lang="en-US" sz="2400" dirty="0">
                <a:latin typeface="Courier" pitchFamily="2" charset="0"/>
              </a:rPr>
              <a:t> @</a:t>
            </a:r>
            <a:r>
              <a:rPr lang="en-US" sz="2400" dirty="0" err="1">
                <a:latin typeface="Courier" pitchFamily="2" charset="0"/>
              </a:rPr>
              <a:t>nestjs</a:t>
            </a:r>
            <a:r>
              <a:rPr lang="en-US" sz="2400" dirty="0">
                <a:latin typeface="Courier" pitchFamily="2" charset="0"/>
              </a:rPr>
              <a:t>/</a:t>
            </a:r>
            <a:r>
              <a:rPr lang="en-US" sz="2400" dirty="0" err="1">
                <a:latin typeface="Courier" pitchFamily="2" charset="0"/>
              </a:rPr>
              <a:t>typeorm</a:t>
            </a:r>
            <a:r>
              <a:rPr lang="en-US" sz="2400" dirty="0">
                <a:latin typeface="Courier" pitchFamily="2" charset="0"/>
              </a:rPr>
              <a:t> </a:t>
            </a:r>
            <a:r>
              <a:rPr lang="en-US" sz="2400" dirty="0" err="1">
                <a:latin typeface="Courier" pitchFamily="2" charset="0"/>
              </a:rPr>
              <a:t>typeorm</a:t>
            </a:r>
            <a:r>
              <a:rPr lang="en-US" sz="2400" dirty="0">
                <a:latin typeface="Courier" pitchFamily="2" charset="0"/>
              </a:rPr>
              <a:t> sqlite3</a:t>
            </a:r>
          </a:p>
          <a:p>
            <a:endParaRPr 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9DBE910-B528-0440-83AB-C94CC8A3A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7641" y="3944893"/>
            <a:ext cx="8816159" cy="254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188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AC67-C3CB-CA4B-BB1B-8FB16D8F4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TypeORM &amp; SQL Lite To Our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FB021-4C57-5C4F-BB02-314B39830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Go to our applications root module</a:t>
            </a:r>
          </a:p>
          <a:p>
            <a:r>
              <a:rPr lang="en-US" sz="2400" dirty="0"/>
              <a:t>Inside our imports array, add the </a:t>
            </a:r>
            <a:r>
              <a:rPr lang="en-US" sz="2400" dirty="0" err="1"/>
              <a:t>TypeOrmModule</a:t>
            </a:r>
            <a:r>
              <a:rPr lang="en-US" sz="2400" dirty="0"/>
              <a:t> along with a configuration object that contains the properties needed to utilize SQL Lite in memory, along with where to find our entities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TypeOrmModule.forRoot</a:t>
            </a:r>
            <a:r>
              <a:rPr lang="en-US" sz="2400" dirty="0"/>
              <a:t>({</a:t>
            </a:r>
          </a:p>
          <a:p>
            <a:pPr marL="0" indent="0">
              <a:buNone/>
            </a:pPr>
            <a:r>
              <a:rPr lang="en-US" sz="2400" dirty="0"/>
              <a:t>type: '</a:t>
            </a:r>
            <a:r>
              <a:rPr lang="en-US" sz="2400" dirty="0" err="1"/>
              <a:t>sqlite</a:t>
            </a:r>
            <a:r>
              <a:rPr lang="en-US" sz="2400" dirty="0"/>
              <a:t>',</a:t>
            </a:r>
          </a:p>
          <a:p>
            <a:pPr marL="0" indent="0">
              <a:buNone/>
            </a:pPr>
            <a:r>
              <a:rPr lang="en-US" sz="2400" dirty="0"/>
              <a:t>database: ':memory:',</a:t>
            </a:r>
          </a:p>
          <a:p>
            <a:pPr marL="0" indent="0">
              <a:buNone/>
            </a:pPr>
            <a:r>
              <a:rPr lang="en-US" sz="2400" dirty="0"/>
              <a:t>entities: ['</a:t>
            </a:r>
            <a:r>
              <a:rPr lang="en-US" sz="2400" dirty="0" err="1"/>
              <a:t>dist</a:t>
            </a:r>
            <a:r>
              <a:rPr lang="en-US" sz="2400" dirty="0"/>
              <a:t>/**/*.entity{.</a:t>
            </a:r>
            <a:r>
              <a:rPr lang="en-US" sz="2400" dirty="0" err="1"/>
              <a:t>ts</a:t>
            </a:r>
            <a:r>
              <a:rPr lang="en-US" sz="2400" dirty="0"/>
              <a:t>,.</a:t>
            </a:r>
            <a:r>
              <a:rPr lang="en-US" sz="2400" dirty="0" err="1"/>
              <a:t>js</a:t>
            </a:r>
            <a:r>
              <a:rPr lang="en-US" sz="2400" dirty="0"/>
              <a:t>}'],</a:t>
            </a:r>
          </a:p>
          <a:p>
            <a:pPr marL="0" indent="0">
              <a:buNone/>
            </a:pPr>
            <a:r>
              <a:rPr lang="en-US" sz="2400" dirty="0"/>
              <a:t>synchronize: true,</a:t>
            </a:r>
          </a:p>
          <a:p>
            <a:pPr marL="0" indent="0">
              <a:buNone/>
            </a:pPr>
            <a:r>
              <a:rPr lang="en-US" sz="2400" dirty="0"/>
              <a:t>}),</a:t>
            </a:r>
          </a:p>
          <a:p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B7B1225-E49E-EE48-9965-9B1C73E31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275" y="3250630"/>
            <a:ext cx="5545643" cy="315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409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F756-893B-174D-9D76-0C508F8A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Modify Our Existing Doctor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D9DA-044E-4B4D-92D7-352A7C42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6300"/>
            <a:ext cx="10515600" cy="4667250"/>
          </a:xfrm>
        </p:spPr>
        <p:txBody>
          <a:bodyPr>
            <a:noAutofit/>
          </a:bodyPr>
          <a:lstStyle/>
          <a:p>
            <a:r>
              <a:rPr lang="en-US" sz="2400" dirty="0"/>
              <a:t>Open our Doctor Entity file </a:t>
            </a:r>
          </a:p>
          <a:p>
            <a:r>
              <a:rPr lang="en-US" sz="2400" dirty="0"/>
              <a:t>Modify it to work with our</a:t>
            </a:r>
          </a:p>
          <a:p>
            <a:pPr lvl="1"/>
            <a:r>
              <a:rPr lang="en-US" dirty="0"/>
              <a:t>Object type for GraphQL </a:t>
            </a:r>
          </a:p>
          <a:p>
            <a:pPr lvl="1"/>
            <a:r>
              <a:rPr lang="en-US" dirty="0"/>
              <a:t>Database table</a:t>
            </a:r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37B40E-9F44-894F-ADA8-FBCAEF11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87" y="3084274"/>
            <a:ext cx="6457816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063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3F756-893B-174D-9D76-0C508F8A2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Modify Our Existing Doctor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BD9DA-044E-4B4D-92D7-352A7C422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8500"/>
            <a:ext cx="10515600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import { Field, Int, </a:t>
            </a:r>
            <a:r>
              <a:rPr lang="en-US" sz="1600" dirty="0" err="1"/>
              <a:t>ObjectType</a:t>
            </a:r>
            <a:r>
              <a:rPr lang="en-US" sz="1600" dirty="0"/>
              <a:t> } from '@</a:t>
            </a:r>
            <a:r>
              <a:rPr lang="en-US" sz="1600" dirty="0" err="1"/>
              <a:t>nestjs</a:t>
            </a:r>
            <a:r>
              <a:rPr lang="en-US" sz="1600" dirty="0"/>
              <a:t>/</a:t>
            </a:r>
            <a:r>
              <a:rPr lang="en-US" sz="1600" dirty="0" err="1"/>
              <a:t>graphql</a:t>
            </a:r>
            <a:r>
              <a:rPr lang="en-US" sz="1600" dirty="0"/>
              <a:t>';</a:t>
            </a:r>
          </a:p>
          <a:p>
            <a:pPr marL="0" indent="0">
              <a:buNone/>
            </a:pPr>
            <a:r>
              <a:rPr lang="en-US" sz="1600" dirty="0"/>
              <a:t>import { Column, Entity, </a:t>
            </a:r>
            <a:r>
              <a:rPr lang="en-US" sz="1600" dirty="0" err="1"/>
              <a:t>PrimaryGeneratedColumn</a:t>
            </a:r>
            <a:r>
              <a:rPr lang="en-US" sz="1600" dirty="0"/>
              <a:t> } from '</a:t>
            </a:r>
            <a:r>
              <a:rPr lang="en-US" sz="1600" dirty="0" err="1"/>
              <a:t>typeorm</a:t>
            </a:r>
            <a:r>
              <a:rPr lang="en-US" sz="1600" dirty="0"/>
              <a:t>';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@Entity()</a:t>
            </a:r>
          </a:p>
          <a:p>
            <a:pPr marL="0" indent="0">
              <a:buNone/>
            </a:pPr>
            <a:r>
              <a:rPr lang="en-US" sz="1600" dirty="0"/>
              <a:t>@</a:t>
            </a:r>
            <a:r>
              <a:rPr lang="en-US" sz="1600" dirty="0" err="1"/>
              <a:t>ObjectType</a:t>
            </a:r>
            <a:r>
              <a:rPr lang="en-US" sz="1600" dirty="0"/>
              <a:t>()</a:t>
            </a:r>
          </a:p>
          <a:p>
            <a:pPr marL="0" indent="0">
              <a:buNone/>
            </a:pPr>
            <a:r>
              <a:rPr lang="en-US" sz="1600" dirty="0"/>
              <a:t>export class Doctor {</a:t>
            </a:r>
          </a:p>
          <a:p>
            <a:pPr marL="0" indent="0">
              <a:buNone/>
            </a:pPr>
            <a:r>
              <a:rPr lang="en-US" sz="1600" dirty="0"/>
              <a:t>@</a:t>
            </a:r>
            <a:r>
              <a:rPr lang="en-US" sz="1600" dirty="0" err="1"/>
              <a:t>PrimaryGeneratedColumn</a:t>
            </a:r>
            <a:r>
              <a:rPr lang="en-US" sz="1600" dirty="0"/>
              <a:t>()</a:t>
            </a:r>
          </a:p>
          <a:p>
            <a:pPr marL="0" indent="0">
              <a:buNone/>
            </a:pPr>
            <a:r>
              <a:rPr lang="en-US" sz="1600" dirty="0"/>
              <a:t>@Field((type) =&gt; Int)</a:t>
            </a:r>
          </a:p>
          <a:p>
            <a:pPr marL="0" indent="0">
              <a:buNone/>
            </a:pPr>
            <a:r>
              <a:rPr lang="en-US" sz="1600" dirty="0"/>
              <a:t>id: number;</a:t>
            </a:r>
          </a:p>
          <a:p>
            <a:pPr marL="0" indent="0">
              <a:buNone/>
            </a:pPr>
            <a:r>
              <a:rPr lang="en-US" sz="1600" dirty="0"/>
              <a:t>@Column()</a:t>
            </a:r>
          </a:p>
          <a:p>
            <a:pPr marL="0" indent="0">
              <a:buNone/>
            </a:pPr>
            <a:r>
              <a:rPr lang="en-US" sz="1600" dirty="0"/>
              <a:t>@Field()</a:t>
            </a:r>
          </a:p>
          <a:p>
            <a:pPr marL="0" indent="0">
              <a:buNone/>
            </a:pPr>
            <a:r>
              <a:rPr lang="en-US" sz="1600" dirty="0"/>
              <a:t>name: string;</a:t>
            </a:r>
          </a:p>
          <a:p>
            <a:pPr marL="0" indent="0">
              <a:buNone/>
            </a:pPr>
            <a:r>
              <a:rPr lang="en-US" sz="1600" dirty="0"/>
              <a:t>@Column({ nullable: true })</a:t>
            </a:r>
          </a:p>
          <a:p>
            <a:pPr marL="0" indent="0">
              <a:buNone/>
            </a:pPr>
            <a:r>
              <a:rPr lang="en-US" sz="1600" dirty="0"/>
              <a:t>@Field({ nullable: true })</a:t>
            </a:r>
          </a:p>
          <a:p>
            <a:pPr marL="0" indent="0">
              <a:buNone/>
            </a:pPr>
            <a:r>
              <a:rPr lang="en-US" sz="1600" dirty="0"/>
              <a:t>type?: string;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37B40E-9F44-894F-ADA8-FBCAEF11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87" y="3084274"/>
            <a:ext cx="6457816" cy="359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72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23366-7ABF-8144-8D4C-F9244C2D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TypeORM To Our Doctors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AFDB3-155B-5D47-B7CC-467C658C4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1690687"/>
            <a:ext cx="9613859" cy="12400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Go into our Doctors module file.</a:t>
            </a:r>
          </a:p>
          <a:p>
            <a:r>
              <a:rPr lang="en-US" sz="2000" dirty="0"/>
              <a:t>Within our imports array, we are going to add a new import TypeORM module for feature, which takes in an array of entities, and in our case the doctor entity.</a:t>
            </a:r>
          </a:p>
          <a:p>
            <a:endParaRPr lang="en-US" sz="20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D35B8CC-4D52-584A-AFC7-B3D39F8A9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52" y="3956322"/>
            <a:ext cx="5639886" cy="241105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E0DD70-21C8-AC40-93D4-50C170244BBC}"/>
              </a:ext>
            </a:extLst>
          </p:cNvPr>
          <p:cNvSpPr txBox="1">
            <a:spLocks/>
          </p:cNvSpPr>
          <p:nvPr/>
        </p:nvSpPr>
        <p:spPr>
          <a:xfrm>
            <a:off x="680322" y="2808990"/>
            <a:ext cx="5868759" cy="2532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Add the following code inside our imports array:</a:t>
            </a:r>
          </a:p>
          <a:p>
            <a:pPr marL="0" indent="0">
              <a:buNone/>
            </a:pPr>
            <a:r>
              <a:rPr lang="en-US" sz="2000" dirty="0"/>
              <a:t>       </a:t>
            </a:r>
            <a:r>
              <a:rPr lang="en-US" sz="2000" dirty="0">
                <a:latin typeface="Courier" pitchFamily="2" charset="0"/>
              </a:rPr>
              <a:t>[</a:t>
            </a:r>
            <a:r>
              <a:rPr lang="en-US" sz="2000" dirty="0" err="1">
                <a:latin typeface="Courier" pitchFamily="2" charset="0"/>
              </a:rPr>
              <a:t>TypeOrmModule.forFeature</a:t>
            </a:r>
            <a:r>
              <a:rPr lang="en-US" sz="2000" dirty="0">
                <a:latin typeface="Courier" pitchFamily="2" charset="0"/>
              </a:rPr>
              <a:t>([Doctor])]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92041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D2DD2-AFA9-8A41-B17B-9798F216C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Our Doctors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8698-65CC-6247-A536-DB1C4C0EC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 back into our Doctors service</a:t>
            </a:r>
          </a:p>
          <a:p>
            <a:r>
              <a:rPr lang="en-US" dirty="0"/>
              <a:t>Add our Doctors repository inside our services constructor.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9AE23-9482-EA45-9DC3-834C7F496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8950"/>
            <a:ext cx="95123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39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D01F-6408-2145-8A63-802739D0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New Methods Inside Doctors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62C5-C870-904D-897B-7AC5B06B2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We will create 2 new methods inside our Doctors service to work with our Doctors repository: </a:t>
            </a:r>
          </a:p>
          <a:p>
            <a:pPr lvl="1"/>
            <a:r>
              <a:rPr lang="en-US" sz="2000" dirty="0"/>
              <a:t>Creating a doctor </a:t>
            </a:r>
          </a:p>
          <a:p>
            <a:pPr lvl="1"/>
            <a:r>
              <a:rPr lang="en-US" sz="2000" dirty="0"/>
              <a:t>Finding all doctors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dirty="0"/>
              <a:t>async </a:t>
            </a:r>
            <a:r>
              <a:rPr lang="en-US" sz="1600" dirty="0" err="1"/>
              <a:t>createDoctor</a:t>
            </a:r>
            <a:r>
              <a:rPr lang="en-US" sz="1600" dirty="0"/>
              <a:t>(</a:t>
            </a:r>
            <a:r>
              <a:rPr lang="en-US" sz="1600" dirty="0" err="1"/>
              <a:t>createDoctorInput</a:t>
            </a:r>
            <a:r>
              <a:rPr lang="en-US" sz="1600" dirty="0"/>
              <a:t>): Promise&lt;Doctor&gt; {</a:t>
            </a:r>
          </a:p>
          <a:p>
            <a:pPr marL="0" indent="0">
              <a:buNone/>
            </a:pPr>
            <a:r>
              <a:rPr lang="en-US" sz="1600" dirty="0"/>
              <a:t>const </a:t>
            </a:r>
            <a:r>
              <a:rPr lang="en-US" sz="1600" dirty="0" err="1"/>
              <a:t>newDoctor</a:t>
            </a:r>
            <a:r>
              <a:rPr lang="en-US" sz="1600" dirty="0"/>
              <a:t> = </a:t>
            </a:r>
            <a:r>
              <a:rPr lang="en-US" sz="1600" dirty="0" err="1"/>
              <a:t>this.doctorsRepository.create</a:t>
            </a:r>
            <a:r>
              <a:rPr lang="en-US" sz="1600" dirty="0"/>
              <a:t>(</a:t>
            </a:r>
            <a:r>
              <a:rPr lang="en-US" sz="1600" dirty="0" err="1"/>
              <a:t>createDoctorInput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return </a:t>
            </a:r>
            <a:r>
              <a:rPr lang="en-US" sz="1600" dirty="0" err="1"/>
              <a:t>this.doctorsRepository.save</a:t>
            </a:r>
            <a:r>
              <a:rPr lang="en-US" sz="1600" dirty="0"/>
              <a:t>(</a:t>
            </a:r>
            <a:r>
              <a:rPr lang="en-US" sz="1600" dirty="0" err="1"/>
              <a:t>newDoctor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async </a:t>
            </a:r>
            <a:r>
              <a:rPr lang="en-US" sz="1600" dirty="0" err="1"/>
              <a:t>findAll</a:t>
            </a:r>
            <a:r>
              <a:rPr lang="en-US" sz="1600" dirty="0"/>
              <a:t>(): Promise&lt;Doctor[]&gt; {</a:t>
            </a:r>
          </a:p>
          <a:p>
            <a:pPr marL="0" indent="0">
              <a:buNone/>
            </a:pPr>
            <a:r>
              <a:rPr lang="en-US" sz="1600" dirty="0"/>
              <a:t>return </a:t>
            </a:r>
            <a:r>
              <a:rPr lang="en-US" sz="1600" dirty="0" err="1"/>
              <a:t>this.doctorsRepository.find</a:t>
            </a:r>
            <a:r>
              <a:rPr lang="en-US" sz="1600" dirty="0"/>
              <a:t>();// SELECT * From doctor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endParaRPr lang="en-US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505808B6-B20D-8B44-B622-313EA44F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2411" y="2575446"/>
            <a:ext cx="6069589" cy="347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16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NestJS? </a:t>
            </a:r>
          </a:p>
          <a:p>
            <a:r>
              <a:rPr lang="en-US" dirty="0"/>
              <a:t>Who is using NestJS?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349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F1556-CD89-174A-958C-9845A919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DTO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148C8-57D8-FB4A-96BF-E0914AB17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71737"/>
          </a:xfrm>
        </p:spPr>
        <p:txBody>
          <a:bodyPr>
            <a:normAutofit fontScale="55000" lnSpcReduction="20000"/>
          </a:bodyPr>
          <a:lstStyle/>
          <a:p>
            <a:r>
              <a:rPr lang="en-US" sz="3800" dirty="0"/>
              <a:t>A DTO is a Data Transfer Object, the shape of how information is sent into our application.</a:t>
            </a:r>
          </a:p>
          <a:p>
            <a:r>
              <a:rPr lang="en-US" sz="3800" dirty="0"/>
              <a:t>We will create a new folder in our doctor's module named </a:t>
            </a:r>
            <a:r>
              <a:rPr lang="en-US" sz="3800" dirty="0" err="1"/>
              <a:t>dto</a:t>
            </a:r>
            <a:endParaRPr lang="en-US" sz="3800" dirty="0"/>
          </a:p>
          <a:p>
            <a:pPr lvl="1"/>
            <a:r>
              <a:rPr lang="en-US" sz="3800" dirty="0"/>
              <a:t>Within </a:t>
            </a:r>
            <a:r>
              <a:rPr lang="en-US" sz="3800" dirty="0" err="1"/>
              <a:t>dto</a:t>
            </a:r>
            <a:r>
              <a:rPr lang="en-US" sz="3800" dirty="0"/>
              <a:t> we create a new file called      </a:t>
            </a:r>
            <a:r>
              <a:rPr lang="en-US" sz="3800" dirty="0">
                <a:latin typeface="Courier" pitchFamily="2" charset="0"/>
              </a:rPr>
              <a:t>create-</a:t>
            </a:r>
            <a:r>
              <a:rPr lang="en-US" sz="3800" dirty="0" err="1">
                <a:latin typeface="Courier" pitchFamily="2" charset="0"/>
              </a:rPr>
              <a:t>doctor.input.ts</a:t>
            </a:r>
            <a:endParaRPr lang="en-US" sz="3800" dirty="0">
              <a:latin typeface="Courier" pitchFamily="2" charset="0"/>
            </a:endParaRPr>
          </a:p>
          <a:p>
            <a:r>
              <a:rPr lang="en-US" sz="3800" dirty="0"/>
              <a:t>The code for our DTO :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900" dirty="0"/>
              <a:t>import { Field, </a:t>
            </a:r>
            <a:r>
              <a:rPr lang="en-US" sz="2900" dirty="0" err="1"/>
              <a:t>InputType</a:t>
            </a:r>
            <a:r>
              <a:rPr lang="en-US" sz="2900" dirty="0"/>
              <a:t> } from '@</a:t>
            </a:r>
            <a:r>
              <a:rPr lang="en-US" sz="2900" dirty="0" err="1"/>
              <a:t>nestjs</a:t>
            </a:r>
            <a:r>
              <a:rPr lang="en-US" sz="2900" dirty="0"/>
              <a:t>/</a:t>
            </a:r>
            <a:r>
              <a:rPr lang="en-US" sz="2900" dirty="0" err="1"/>
              <a:t>graphql</a:t>
            </a:r>
            <a:r>
              <a:rPr lang="en-US" sz="2900" dirty="0"/>
              <a:t>';</a:t>
            </a:r>
          </a:p>
          <a:p>
            <a:pPr marL="0" indent="0">
              <a:buNone/>
            </a:pPr>
            <a:br>
              <a:rPr lang="en-US" sz="2900" dirty="0"/>
            </a:br>
            <a:r>
              <a:rPr lang="en-US" sz="2900" dirty="0"/>
              <a:t>@</a:t>
            </a:r>
            <a:r>
              <a:rPr lang="en-US" sz="2900" dirty="0" err="1"/>
              <a:t>InputType</a:t>
            </a:r>
            <a:r>
              <a:rPr lang="en-US" sz="2900" dirty="0"/>
              <a:t>()</a:t>
            </a:r>
          </a:p>
          <a:p>
            <a:pPr marL="0" indent="0">
              <a:buNone/>
            </a:pPr>
            <a:r>
              <a:rPr lang="en-US" sz="2900" dirty="0"/>
              <a:t>export class </a:t>
            </a:r>
            <a:r>
              <a:rPr lang="en-US" sz="2900" dirty="0" err="1"/>
              <a:t>CreateDoctorInput</a:t>
            </a:r>
            <a:r>
              <a:rPr lang="en-US" sz="2900" dirty="0"/>
              <a:t> {</a:t>
            </a:r>
          </a:p>
          <a:p>
            <a:pPr marL="0" indent="0">
              <a:buNone/>
            </a:pPr>
            <a:r>
              <a:rPr lang="en-US" sz="2900" dirty="0"/>
              <a:t>@Field()</a:t>
            </a:r>
          </a:p>
          <a:p>
            <a:pPr marL="0" indent="0">
              <a:buNone/>
            </a:pPr>
            <a:r>
              <a:rPr lang="en-US" sz="2900" dirty="0"/>
              <a:t>name: string;</a:t>
            </a:r>
          </a:p>
          <a:p>
            <a:pPr marL="0" indent="0">
              <a:buNone/>
            </a:pPr>
            <a:br>
              <a:rPr lang="en-US" sz="2900" dirty="0"/>
            </a:br>
            <a:r>
              <a:rPr lang="en-US" sz="2900" dirty="0"/>
              <a:t>@Field({ nullable: true })</a:t>
            </a:r>
          </a:p>
          <a:p>
            <a:pPr marL="0" indent="0">
              <a:buNone/>
            </a:pPr>
            <a:r>
              <a:rPr lang="en-US" sz="2900" dirty="0"/>
              <a:t>type?: string;</a:t>
            </a:r>
          </a:p>
          <a:p>
            <a:pPr marL="0" indent="0">
              <a:buNone/>
            </a:pPr>
            <a:r>
              <a:rPr lang="en-US" sz="2900" dirty="0"/>
              <a:t>}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8DBFE2B-C1E5-5C4E-8F54-76B161783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23" y="3429000"/>
            <a:ext cx="6216757" cy="204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47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DCB5-0BEE-D94D-B66E-054630094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 dirty="0"/>
              <a:t>Back Inside Our Doctors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DA0C-CC35-3549-A202-D2D6FDAB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839464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We can now utilize the newly created DTO </a:t>
            </a:r>
            <a:r>
              <a:rPr lang="en-US" sz="2200" dirty="0" err="1"/>
              <a:t>CreateDoctorInput</a:t>
            </a:r>
            <a:r>
              <a:rPr lang="en-US" sz="2200" dirty="0"/>
              <a:t> inside our </a:t>
            </a:r>
            <a:r>
              <a:rPr lang="en-US" sz="2200" dirty="0" err="1"/>
              <a:t>createDoctor</a:t>
            </a:r>
            <a:r>
              <a:rPr lang="en-US" sz="2200" dirty="0"/>
              <a:t> service method for its parameter.</a:t>
            </a:r>
          </a:p>
          <a:p>
            <a:r>
              <a:rPr lang="en-US" sz="2200" dirty="0"/>
              <a:t>Note: Red squiggles are gone!</a:t>
            </a:r>
          </a:p>
          <a:p>
            <a:endParaRPr lang="en-US" sz="22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1E93069-29FC-484E-A261-62C06377D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56366"/>
            <a:ext cx="6903720" cy="374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0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535D-9D10-B74F-BE50-A7024019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Mutation To Our Doctors Resolver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9A0B-2500-0F44-8EF0-9D8A94597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54" y="1590566"/>
            <a:ext cx="4731961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Open our doctors resolver</a:t>
            </a:r>
          </a:p>
          <a:p>
            <a:r>
              <a:rPr lang="en-US" sz="1800" dirty="0"/>
              <a:t>Add a new mutation for creating doctors.</a:t>
            </a:r>
          </a:p>
          <a:p>
            <a:pPr lvl="1"/>
            <a:r>
              <a:rPr lang="en-US" sz="1800" dirty="0"/>
              <a:t> Takes in an argument/parameter create doctor input DTO we created previously.</a:t>
            </a:r>
          </a:p>
          <a:p>
            <a:pPr lvl="1"/>
            <a:r>
              <a:rPr lang="en-US" sz="1800" dirty="0"/>
              <a:t>Returns a call to our newly created service method create doctor that adds a new doctor to our in-memory database.</a:t>
            </a:r>
          </a:p>
          <a:p>
            <a:r>
              <a:rPr lang="en-US" sz="1800" dirty="0"/>
              <a:t>Code for the new mutation:</a:t>
            </a:r>
          </a:p>
          <a:p>
            <a:pPr marL="0" indent="0">
              <a:buNone/>
            </a:pPr>
            <a:r>
              <a:rPr lang="en-US" sz="1600" dirty="0"/>
              <a:t>@Mutation((returns) =&gt; Doctor)</a:t>
            </a:r>
          </a:p>
          <a:p>
            <a:pPr marL="0" indent="0">
              <a:buNone/>
            </a:pPr>
            <a:r>
              <a:rPr lang="en-US" sz="1600" dirty="0" err="1"/>
              <a:t>createDoctor</a:t>
            </a:r>
            <a:r>
              <a:rPr lang="en-US" sz="1600" dirty="0"/>
              <a:t>(</a:t>
            </a:r>
          </a:p>
          <a:p>
            <a:pPr marL="0" indent="0">
              <a:buNone/>
            </a:pPr>
            <a:r>
              <a:rPr lang="en-US" sz="1600" dirty="0"/>
              <a:t>@</a:t>
            </a:r>
            <a:r>
              <a:rPr lang="en-US" sz="1600" dirty="0" err="1"/>
              <a:t>Args</a:t>
            </a:r>
            <a:r>
              <a:rPr lang="en-US" sz="1600" dirty="0"/>
              <a:t>('</a:t>
            </a:r>
            <a:r>
              <a:rPr lang="en-US" sz="1600" dirty="0" err="1"/>
              <a:t>createDoctorInput</a:t>
            </a:r>
            <a:r>
              <a:rPr lang="en-US" sz="1600" dirty="0"/>
              <a:t>') </a:t>
            </a:r>
            <a:r>
              <a:rPr lang="en-US" sz="1600" dirty="0" err="1"/>
              <a:t>createDoctorInput</a:t>
            </a:r>
            <a:r>
              <a:rPr lang="en-US" sz="1600" dirty="0"/>
              <a:t>: </a:t>
            </a:r>
            <a:r>
              <a:rPr lang="en-US" sz="1600" dirty="0" err="1"/>
              <a:t>CreateDoctorInput</a:t>
            </a:r>
            <a:r>
              <a:rPr lang="en-US" sz="1600" dirty="0"/>
              <a:t>,</a:t>
            </a:r>
          </a:p>
          <a:p>
            <a:pPr marL="0" indent="0">
              <a:buNone/>
            </a:pPr>
            <a:r>
              <a:rPr lang="en-US" sz="1600" dirty="0"/>
              <a:t>): Promise&lt;Doctor&gt; {</a:t>
            </a:r>
          </a:p>
          <a:p>
            <a:pPr marL="0" indent="0">
              <a:buNone/>
            </a:pPr>
            <a:r>
              <a:rPr lang="en-US" sz="1600" dirty="0"/>
              <a:t>return </a:t>
            </a:r>
            <a:r>
              <a:rPr lang="en-US" sz="1600" dirty="0" err="1"/>
              <a:t>this.doctorsService.createDoctor</a:t>
            </a:r>
            <a:r>
              <a:rPr lang="en-US" sz="1600" dirty="0"/>
              <a:t>(</a:t>
            </a:r>
            <a:r>
              <a:rPr lang="en-US" sz="1600" dirty="0" err="1"/>
              <a:t>createDoctorInput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endParaRPr lang="en-US" sz="1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0053CEA-F67D-CF41-BC8C-57A985E07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015" y="1825625"/>
            <a:ext cx="6795813" cy="41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430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BFDE-C742-524D-AA5A-86D3135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It All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11159-AA23-B246-BD3A-524C1CAB8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40244"/>
          </a:xfrm>
        </p:spPr>
        <p:txBody>
          <a:bodyPr>
            <a:normAutofit/>
          </a:bodyPr>
          <a:lstStyle/>
          <a:p>
            <a:r>
              <a:rPr lang="en-US" sz="1800" dirty="0"/>
              <a:t>Now that we set up our application to utilize TypeORM and an in-memory database, test the new method we added for creating a new doctor in the browser’s playground</a:t>
            </a:r>
          </a:p>
          <a:p>
            <a:r>
              <a:rPr lang="en-US" sz="1800" dirty="0"/>
              <a:t>Go to </a:t>
            </a:r>
            <a:r>
              <a:rPr lang="en-US" sz="1800" dirty="0">
                <a:hlinkClick r:id="rId3"/>
              </a:rPr>
              <a:t>http://localhost:3000/graphql</a:t>
            </a:r>
            <a:endParaRPr lang="en-US" sz="1800" dirty="0"/>
          </a:p>
          <a:p>
            <a:r>
              <a:rPr lang="en-US" sz="1800" dirty="0"/>
              <a:t>Open a new tab in playground and enter: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600" dirty="0"/>
              <a:t>mutation{</a:t>
            </a:r>
          </a:p>
          <a:p>
            <a:pPr marL="0" indent="0">
              <a:buNone/>
            </a:pPr>
            <a:r>
              <a:rPr lang="en-US" sz="1600" dirty="0" err="1"/>
              <a:t>createDoctor</a:t>
            </a:r>
            <a:r>
              <a:rPr lang="en-US" sz="1600" dirty="0"/>
              <a:t>(</a:t>
            </a:r>
            <a:r>
              <a:rPr lang="en-US" sz="1600" dirty="0" err="1"/>
              <a:t>createDoctorInput</a:t>
            </a:r>
            <a:r>
              <a:rPr lang="en-US" sz="1600" dirty="0"/>
              <a:t>:{</a:t>
            </a:r>
          </a:p>
          <a:p>
            <a:pPr marL="0" indent="0">
              <a:buNone/>
            </a:pPr>
            <a:r>
              <a:rPr lang="en-US" sz="1600" dirty="0" err="1"/>
              <a:t>name:"Joe</a:t>
            </a:r>
            <a:r>
              <a:rPr lang="en-US" sz="1600" dirty="0"/>
              <a:t>",</a:t>
            </a:r>
          </a:p>
          <a:p>
            <a:pPr marL="0" indent="0">
              <a:buNone/>
            </a:pPr>
            <a:r>
              <a:rPr lang="en-US" sz="1600" dirty="0" err="1"/>
              <a:t>type:"Dentist</a:t>
            </a:r>
            <a:r>
              <a:rPr lang="en-US" sz="1600" dirty="0"/>
              <a:t>"</a:t>
            </a:r>
          </a:p>
          <a:p>
            <a:pPr marL="0" indent="0">
              <a:buNone/>
            </a:pPr>
            <a:r>
              <a:rPr lang="en-US" sz="1600" dirty="0"/>
              <a:t>}){</a:t>
            </a:r>
          </a:p>
          <a:p>
            <a:pPr marL="0" indent="0">
              <a:buNone/>
            </a:pPr>
            <a:r>
              <a:rPr lang="en-US" sz="1600" dirty="0"/>
              <a:t>name,</a:t>
            </a:r>
          </a:p>
          <a:p>
            <a:pPr marL="0" indent="0">
              <a:buNone/>
            </a:pPr>
            <a:r>
              <a:rPr lang="en-US" sz="1600" dirty="0"/>
              <a:t>type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48BF15-5299-0C4F-9751-33AF797E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226" y="2473577"/>
            <a:ext cx="6770275" cy="41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622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C12A-9482-FF4F-8021-64A213167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Adding A New Entity: Network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1455D-3795-7143-B027-0539A94410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3" y="1814540"/>
            <a:ext cx="5737899" cy="3917773"/>
          </a:xfrm>
        </p:spPr>
        <p:txBody>
          <a:bodyPr>
            <a:normAutofit/>
          </a:bodyPr>
          <a:lstStyle/>
          <a:p>
            <a:r>
              <a:rPr lang="en-US" sz="2000" dirty="0"/>
              <a:t>As I mentioned earlier, the NestJS CLI is </a:t>
            </a:r>
            <a:r>
              <a:rPr lang="en-US" sz="2000" b="1" u="sng" dirty="0"/>
              <a:t>awesome!</a:t>
            </a:r>
          </a:p>
          <a:p>
            <a:r>
              <a:rPr lang="en-US" sz="2000" dirty="0"/>
              <a:t>To create a new module for new entities with all the needed boilerplate code, run the command </a:t>
            </a:r>
          </a:p>
          <a:p>
            <a:pPr marL="0" indent="0">
              <a:buNone/>
            </a:pPr>
            <a:r>
              <a:rPr lang="en-US" sz="2000" dirty="0">
                <a:latin typeface="Courier" pitchFamily="2" charset="0"/>
              </a:rPr>
              <a:t>nest g resource </a:t>
            </a:r>
            <a:r>
              <a:rPr lang="en-US" sz="2000" b="1" i="1" dirty="0">
                <a:latin typeface="Courier" pitchFamily="2" charset="0"/>
              </a:rPr>
              <a:t>new-module-name</a:t>
            </a:r>
            <a:r>
              <a:rPr lang="en-US" sz="2000" dirty="0">
                <a:latin typeface="Courier" pitchFamily="2" charset="0"/>
              </a:rPr>
              <a:t> </a:t>
            </a:r>
          </a:p>
          <a:p>
            <a:pPr marL="0" indent="0">
              <a:buNone/>
            </a:pPr>
            <a:r>
              <a:rPr lang="en-US" sz="2000" dirty="0"/>
              <a:t>and in our case network-providers</a:t>
            </a:r>
          </a:p>
          <a:p>
            <a:r>
              <a:rPr lang="en-US" sz="2000" dirty="0"/>
              <a:t>A prompt asks what transport layer you use</a:t>
            </a:r>
          </a:p>
          <a:p>
            <a:pPr lvl="1"/>
            <a:r>
              <a:rPr lang="en-US" sz="2000" dirty="0"/>
              <a:t>Select GraphQL (code first)</a:t>
            </a:r>
          </a:p>
          <a:p>
            <a:r>
              <a:rPr lang="en-US" sz="2000" dirty="0"/>
              <a:t>Another prompt asks whether you want to generate all the CRUD entry points</a:t>
            </a:r>
          </a:p>
          <a:p>
            <a:pPr lvl="1"/>
            <a:r>
              <a:rPr lang="en-US" sz="2000" dirty="0"/>
              <a:t>Type y for yes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F1BBE28-57C1-374F-9D83-24A3D3EF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569" y="3099185"/>
            <a:ext cx="4788505" cy="19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51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5E2C1-2ED3-B24C-989A-99A76A5D6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en-US" dirty="0"/>
              <a:t>So, What Happened?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7D966-BBFA-134C-9291-168EC4F2D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r>
              <a:rPr lang="en-US" sz="2000" dirty="0"/>
              <a:t>The Nest CLI created everything we created in the last part of this lab in a matter of seconds</a:t>
            </a:r>
          </a:p>
          <a:p>
            <a:r>
              <a:rPr lang="en-US" sz="2000" dirty="0"/>
              <a:t>Specifically, it created</a:t>
            </a:r>
          </a:p>
          <a:p>
            <a:pPr lvl="1"/>
            <a:r>
              <a:rPr lang="en-US" sz="2000" dirty="0"/>
              <a:t>Module</a:t>
            </a:r>
          </a:p>
          <a:p>
            <a:pPr lvl="1"/>
            <a:r>
              <a:rPr lang="en-US" sz="2000" dirty="0"/>
              <a:t>Resolver</a:t>
            </a:r>
          </a:p>
          <a:p>
            <a:pPr lvl="1"/>
            <a:r>
              <a:rPr lang="en-US" sz="2000" dirty="0"/>
              <a:t>Entity</a:t>
            </a:r>
          </a:p>
          <a:p>
            <a:pPr lvl="1"/>
            <a:r>
              <a:rPr lang="en-US" sz="2000" dirty="0"/>
              <a:t>DTO’s</a:t>
            </a:r>
          </a:p>
          <a:p>
            <a:pPr lvl="1"/>
            <a:r>
              <a:rPr lang="en-US" sz="2000" dirty="0"/>
              <a:t>All the spec files for Jest unit testing.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CDE894A-F207-B945-BD62-BBEDD938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822621"/>
            <a:ext cx="4737650" cy="523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09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B486-ADF2-8A44-88AE-FEC37A335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The Boilerplate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88BB1-CA89-FD49-955A-07A28BA5D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few things remain to be fixed in order to work with our use case</a:t>
            </a:r>
          </a:p>
          <a:p>
            <a:r>
              <a:rPr lang="en-US" dirty="0"/>
              <a:t>Service code is not wired up with TypeORM</a:t>
            </a:r>
          </a:p>
          <a:p>
            <a:pPr lvl="1"/>
            <a:r>
              <a:rPr lang="en-US" dirty="0"/>
              <a:t>It just returns example strings</a:t>
            </a:r>
          </a:p>
          <a:p>
            <a:r>
              <a:rPr lang="en-US" dirty="0"/>
              <a:t>We must </a:t>
            </a:r>
          </a:p>
          <a:p>
            <a:pPr lvl="1"/>
            <a:r>
              <a:rPr lang="en-US" dirty="0"/>
              <a:t>Refactor entities along with the DTO’s to reflect the fields we need</a:t>
            </a:r>
          </a:p>
          <a:p>
            <a:pPr lvl="1"/>
            <a:r>
              <a:rPr lang="en-US" dirty="0"/>
              <a:t>Establish relationships between the two entities</a:t>
            </a:r>
          </a:p>
        </p:txBody>
      </p:sp>
    </p:spTree>
    <p:extLst>
      <p:ext uri="{BB962C8B-B14F-4D97-AF65-F5344CB8AC3E}">
        <p14:creationId xmlns:p14="http://schemas.microsoft.com/office/powerpoint/2010/main" val="11995025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C4C82-BA54-554C-8151-CE7BC35B1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sz="3400"/>
              <a:t>Modifying Network-Provider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FA59A-1305-A84A-9D43-3AE305732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5" y="2194102"/>
            <a:ext cx="4278045" cy="3908586"/>
          </a:xfrm>
        </p:spPr>
        <p:txBody>
          <a:bodyPr>
            <a:normAutofit/>
          </a:bodyPr>
          <a:lstStyle/>
          <a:p>
            <a:r>
              <a:rPr lang="en-US" sz="2400" dirty="0"/>
              <a:t>First, we create the proper fields for the Network-Provider</a:t>
            </a:r>
          </a:p>
          <a:p>
            <a:pPr lvl="1"/>
            <a:r>
              <a:rPr lang="en-US" dirty="0"/>
              <a:t>Id of type number</a:t>
            </a:r>
          </a:p>
          <a:p>
            <a:pPr lvl="1"/>
            <a:r>
              <a:rPr lang="en-US" dirty="0"/>
              <a:t>name of type string</a:t>
            </a:r>
          </a:p>
          <a:p>
            <a:pPr lvl="1"/>
            <a:r>
              <a:rPr lang="en-US" dirty="0"/>
              <a:t>doctors of type array of doctors</a:t>
            </a:r>
          </a:p>
          <a:p>
            <a:r>
              <a:rPr lang="en-US" sz="2400" dirty="0"/>
              <a:t>Network Providers have a One-To-Many relationship to Doctors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A3AA918-3504-1D42-8C20-C2424A8F4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457" y="1694350"/>
            <a:ext cx="6155141" cy="349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561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43168-75EC-4143-B390-62DF0A74B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Code for Network-Provider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EC1FD-D9B6-6C40-B10A-F5B81A3B2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60"/>
            <a:ext cx="10515600" cy="48223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/>
              <a:t>import { </a:t>
            </a:r>
            <a:r>
              <a:rPr lang="en-US" sz="1400" dirty="0" err="1"/>
              <a:t>ObjectType</a:t>
            </a:r>
            <a:r>
              <a:rPr lang="en-US" sz="1400" dirty="0"/>
              <a:t>, Field, Int } from '@</a:t>
            </a:r>
            <a:r>
              <a:rPr lang="en-US" sz="1400" dirty="0" err="1"/>
              <a:t>nestjs</a:t>
            </a:r>
            <a:r>
              <a:rPr lang="en-US" sz="1400" dirty="0"/>
              <a:t>/</a:t>
            </a:r>
            <a:r>
              <a:rPr lang="en-US" sz="1400" dirty="0" err="1"/>
              <a:t>graphql</a:t>
            </a:r>
            <a:r>
              <a:rPr lang="en-US" sz="1400" dirty="0"/>
              <a:t>';</a:t>
            </a:r>
          </a:p>
          <a:p>
            <a:pPr marL="0" indent="0">
              <a:buNone/>
            </a:pPr>
            <a:r>
              <a:rPr lang="en-US" sz="1400" dirty="0"/>
              <a:t>import { Doctor } from '</a:t>
            </a:r>
            <a:r>
              <a:rPr lang="en-US" sz="1400" dirty="0" err="1"/>
              <a:t>src</a:t>
            </a:r>
            <a:r>
              <a:rPr lang="en-US" sz="1400" dirty="0"/>
              <a:t>/doctors/</a:t>
            </a:r>
            <a:r>
              <a:rPr lang="en-US" sz="1400" dirty="0" err="1"/>
              <a:t>doctor.entity</a:t>
            </a:r>
            <a:r>
              <a:rPr lang="en-US" sz="1400" dirty="0"/>
              <a:t>';</a:t>
            </a:r>
          </a:p>
          <a:p>
            <a:pPr marL="0" indent="0">
              <a:buNone/>
            </a:pPr>
            <a:r>
              <a:rPr lang="en-US" sz="1400" dirty="0"/>
              <a:t>import { </a:t>
            </a:r>
            <a:r>
              <a:rPr lang="en-US" sz="1400" dirty="0" err="1"/>
              <a:t>PrimaryGeneratedColumn</a:t>
            </a:r>
            <a:r>
              <a:rPr lang="en-US" sz="1400" dirty="0"/>
              <a:t>, Column, Entity, </a:t>
            </a:r>
            <a:r>
              <a:rPr lang="en-US" sz="1400" dirty="0" err="1"/>
              <a:t>OneToMany</a:t>
            </a:r>
            <a:r>
              <a:rPr lang="en-US" sz="1400" dirty="0"/>
              <a:t> } from '</a:t>
            </a:r>
            <a:r>
              <a:rPr lang="en-US" sz="1400" dirty="0" err="1"/>
              <a:t>typeorm</a:t>
            </a:r>
            <a:r>
              <a:rPr lang="en-US" sz="1400" dirty="0"/>
              <a:t>’;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@Entity()</a:t>
            </a:r>
          </a:p>
          <a:p>
            <a:pPr marL="0" indent="0">
              <a:buNone/>
            </a:pPr>
            <a:r>
              <a:rPr lang="en-US" sz="1400" dirty="0"/>
              <a:t>@</a:t>
            </a:r>
            <a:r>
              <a:rPr lang="en-US" sz="1400" dirty="0" err="1"/>
              <a:t>ObjectType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export class </a:t>
            </a:r>
            <a:r>
              <a:rPr lang="en-US" sz="1400" dirty="0" err="1"/>
              <a:t>NetworkProvider</a:t>
            </a:r>
            <a:r>
              <a:rPr lang="en-US" sz="1400" dirty="0"/>
              <a:t> {</a:t>
            </a:r>
          </a:p>
          <a:p>
            <a:pPr marL="0" indent="0">
              <a:buNone/>
            </a:pPr>
            <a:r>
              <a:rPr lang="en-US" sz="1400" dirty="0"/>
              <a:t>@</a:t>
            </a:r>
            <a:r>
              <a:rPr lang="en-US" sz="1400" dirty="0" err="1"/>
              <a:t>PrimaryGeneratedColumn</a:t>
            </a:r>
            <a:r>
              <a:rPr lang="en-US" sz="1400" dirty="0"/>
              <a:t>()</a:t>
            </a:r>
          </a:p>
          <a:p>
            <a:pPr marL="0" indent="0">
              <a:buNone/>
            </a:pPr>
            <a:r>
              <a:rPr lang="en-US" sz="1400" dirty="0"/>
              <a:t>@Field((type) =&gt; Int)</a:t>
            </a:r>
          </a:p>
          <a:p>
            <a:pPr marL="0" indent="0">
              <a:buNone/>
            </a:pPr>
            <a:r>
              <a:rPr lang="en-US" sz="1400" dirty="0"/>
              <a:t>id: number;</a:t>
            </a:r>
          </a:p>
          <a:p>
            <a:pPr marL="0" indent="0">
              <a:buNone/>
            </a:pPr>
            <a:r>
              <a:rPr lang="en-US" sz="1400" dirty="0"/>
              <a:t>@Column()</a:t>
            </a:r>
          </a:p>
          <a:p>
            <a:pPr marL="0" indent="0">
              <a:buNone/>
            </a:pPr>
            <a:r>
              <a:rPr lang="en-US" sz="1400" dirty="0"/>
              <a:t>@Field()</a:t>
            </a:r>
          </a:p>
          <a:p>
            <a:pPr marL="0" indent="0">
              <a:buNone/>
            </a:pPr>
            <a:r>
              <a:rPr lang="en-US" sz="1400" dirty="0"/>
              <a:t>name: string;</a:t>
            </a:r>
          </a:p>
          <a:p>
            <a:pPr marL="0" indent="0">
              <a:buNone/>
            </a:pPr>
            <a:br>
              <a:rPr lang="en-US" sz="1400" dirty="0"/>
            </a:br>
            <a:r>
              <a:rPr lang="en-US" sz="1400" dirty="0"/>
              <a:t>@</a:t>
            </a:r>
            <a:r>
              <a:rPr lang="en-US" sz="1400" dirty="0" err="1"/>
              <a:t>OneToMany</a:t>
            </a:r>
            <a:r>
              <a:rPr lang="en-US" sz="1400" dirty="0"/>
              <a:t>(() =&gt; Doctor, (doctor) =&gt; </a:t>
            </a:r>
            <a:r>
              <a:rPr lang="en-US" sz="1400" dirty="0" err="1"/>
              <a:t>doctor.networkProvider</a:t>
            </a:r>
            <a:r>
              <a:rPr lang="en-US" sz="1400" dirty="0"/>
              <a:t>)</a:t>
            </a:r>
          </a:p>
          <a:p>
            <a:pPr marL="0" indent="0">
              <a:buNone/>
            </a:pPr>
            <a:r>
              <a:rPr lang="en-US" sz="1400" dirty="0"/>
              <a:t>@Field((type) =&gt; Doctor, { nullable: true })</a:t>
            </a:r>
          </a:p>
          <a:p>
            <a:pPr marL="0" indent="0">
              <a:buNone/>
            </a:pPr>
            <a:r>
              <a:rPr lang="en-US" sz="1400" dirty="0"/>
              <a:t>doctors?: Doctor[];</a:t>
            </a:r>
          </a:p>
          <a:p>
            <a:pPr marL="0" indent="0">
              <a:buNone/>
            </a:pPr>
            <a:r>
              <a:rPr lang="en-US" sz="1400" dirty="0"/>
              <a:t>}</a:t>
            </a:r>
          </a:p>
          <a:p>
            <a:pPr marL="0" indent="0">
              <a:buNone/>
            </a:pPr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8703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267E9-47F0-FA45-9C75-C55E7FBB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400"/>
              <a:t>Adding Network Providers To Doctor Entity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B4CBC-666D-B34E-B97E-4345A2D98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72" y="2497549"/>
            <a:ext cx="3842950" cy="3720931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2000" dirty="0"/>
              <a:t>To fix the relationship between the doctor entity and the newly created Network-Provider Entity, we need to add the field networkProviders.</a:t>
            </a:r>
          </a:p>
          <a:p>
            <a:r>
              <a:rPr lang="en-US" sz="2000" dirty="0"/>
              <a:t>Doctors' entity has a Many-To-One relationship with Network-Providers</a:t>
            </a:r>
          </a:p>
          <a:p>
            <a:r>
              <a:rPr lang="en-US" sz="2000" dirty="0"/>
              <a:t>Code:</a:t>
            </a:r>
          </a:p>
          <a:p>
            <a:pPr marL="0" indent="0">
              <a:buNone/>
            </a:pPr>
            <a:r>
              <a:rPr lang="en-US" sz="1500" dirty="0"/>
              <a:t>@</a:t>
            </a:r>
            <a:r>
              <a:rPr lang="en-US" sz="1500" dirty="0" err="1"/>
              <a:t>ManyToOne</a:t>
            </a:r>
            <a:r>
              <a:rPr lang="en-US" sz="1500" dirty="0"/>
              <a:t>(</a:t>
            </a:r>
          </a:p>
          <a:p>
            <a:pPr marL="0" indent="0">
              <a:buNone/>
            </a:pPr>
            <a:r>
              <a:rPr lang="en-US" sz="1500" dirty="0"/>
              <a:t>() =&gt; </a:t>
            </a:r>
            <a:r>
              <a:rPr lang="en-US" sz="1500" dirty="0" err="1"/>
              <a:t>NetworkProvider</a:t>
            </a:r>
            <a:r>
              <a:rPr lang="en-US" sz="1500" dirty="0"/>
              <a:t>,</a:t>
            </a:r>
          </a:p>
          <a:p>
            <a:pPr marL="0" indent="0">
              <a:buNone/>
            </a:pPr>
            <a:r>
              <a:rPr lang="en-US" sz="1500" dirty="0"/>
              <a:t>(</a:t>
            </a:r>
            <a:r>
              <a:rPr lang="en-US" sz="1500" dirty="0" err="1"/>
              <a:t>networkProvider</a:t>
            </a:r>
            <a:r>
              <a:rPr lang="en-US" sz="1500" dirty="0"/>
              <a:t>) =&gt; </a:t>
            </a:r>
            <a:r>
              <a:rPr lang="en-US" sz="1500" dirty="0" err="1"/>
              <a:t>networkProvider.doctors</a:t>
            </a:r>
            <a:r>
              <a:rPr lang="en-US" sz="1500" dirty="0"/>
              <a:t>,</a:t>
            </a:r>
          </a:p>
          <a:p>
            <a:pPr marL="0" indent="0">
              <a:buNone/>
            </a:pPr>
            <a:r>
              <a:rPr lang="en-US" sz="1500" dirty="0"/>
              <a:t>)</a:t>
            </a:r>
          </a:p>
          <a:p>
            <a:pPr marL="0" indent="0">
              <a:buNone/>
            </a:pPr>
            <a:r>
              <a:rPr lang="en-US" sz="1500" dirty="0"/>
              <a:t>@Field((type) =&gt; </a:t>
            </a:r>
            <a:r>
              <a:rPr lang="en-US" sz="1500" dirty="0" err="1"/>
              <a:t>NetworkProvider</a:t>
            </a:r>
            <a:r>
              <a:rPr lang="en-US" sz="1500" dirty="0"/>
              <a:t>)</a:t>
            </a:r>
          </a:p>
          <a:p>
            <a:pPr marL="0" indent="0">
              <a:buNone/>
            </a:pPr>
            <a:r>
              <a:rPr lang="en-US" sz="1500" dirty="0" err="1"/>
              <a:t>networkProvider</a:t>
            </a:r>
            <a:r>
              <a:rPr lang="en-US" sz="1500" dirty="0"/>
              <a:t>: </a:t>
            </a:r>
            <a:r>
              <a:rPr lang="en-US" sz="1500" dirty="0" err="1"/>
              <a:t>NetworkProvider</a:t>
            </a:r>
            <a:r>
              <a:rPr lang="en-US" sz="1500" dirty="0"/>
              <a:t>;</a:t>
            </a:r>
          </a:p>
          <a:p>
            <a:endParaRPr lang="en-US" sz="1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B9F227-A489-1E4B-A77B-9E7059C1B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90366"/>
            <a:ext cx="6903720" cy="467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8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NestJS?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is using NestJS?</a:t>
            </a:r>
          </a:p>
          <a:p>
            <a:r>
              <a:rPr lang="en-US" dirty="0"/>
              <a:t>How popular is NestJS?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61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4A3AE-7F1F-2141-9AB9-9A00EF099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9251197" cy="1330839"/>
          </a:xfrm>
        </p:spPr>
        <p:txBody>
          <a:bodyPr>
            <a:normAutofit/>
          </a:bodyPr>
          <a:lstStyle/>
          <a:p>
            <a:r>
              <a:rPr lang="en-US" sz="3200" dirty="0"/>
              <a:t>Adding TypeORM To Network-Providers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EADCE-A693-FE43-8AD3-27D22DFA7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6" y="2206458"/>
            <a:ext cx="6287829" cy="3908586"/>
          </a:xfrm>
        </p:spPr>
        <p:txBody>
          <a:bodyPr>
            <a:normAutofit/>
          </a:bodyPr>
          <a:lstStyle/>
          <a:p>
            <a:r>
              <a:rPr lang="en-US" sz="2000" dirty="0"/>
              <a:t>As we did with our Doctors module, in our Network-Providers Module we add </a:t>
            </a:r>
            <a:r>
              <a:rPr lang="en-US" sz="2000" dirty="0" err="1"/>
              <a:t>TypeOrmModule</a:t>
            </a:r>
            <a:r>
              <a:rPr lang="en-US" sz="2000" dirty="0"/>
              <a:t> to our imports array.</a:t>
            </a:r>
          </a:p>
          <a:p>
            <a:r>
              <a:rPr lang="en-US" sz="2000" dirty="0"/>
              <a:t>Code:</a:t>
            </a:r>
          </a:p>
          <a:p>
            <a:pPr marL="0" indent="0">
              <a:buNone/>
            </a:pPr>
            <a:r>
              <a:rPr lang="en-US" sz="1800" dirty="0"/>
              <a:t>imports: [</a:t>
            </a:r>
            <a:r>
              <a:rPr lang="en-US" sz="1800" dirty="0" err="1"/>
              <a:t>TypeOrmModule.forFeature</a:t>
            </a:r>
            <a:r>
              <a:rPr lang="en-US" sz="1800" dirty="0"/>
              <a:t>([</a:t>
            </a:r>
            <a:r>
              <a:rPr lang="en-US" sz="1800" dirty="0" err="1"/>
              <a:t>NetworkProvider</a:t>
            </a:r>
            <a:r>
              <a:rPr lang="en-US" sz="1800" dirty="0"/>
              <a:t>])</a:t>
            </a:r>
            <a:r>
              <a:rPr lang="en-US" sz="1600" dirty="0"/>
              <a:t>],</a:t>
            </a:r>
          </a:p>
          <a:p>
            <a:pPr marL="0" indent="0">
              <a:buNone/>
            </a:pPr>
            <a:r>
              <a:rPr lang="en-US" sz="1800" dirty="0"/>
              <a:t>providers:  [NetworkProviderResolver, NetworkProvidersService],</a:t>
            </a:r>
          </a:p>
          <a:p>
            <a:pPr marL="0" indent="0">
              <a:buNone/>
            </a:pPr>
            <a:r>
              <a:rPr lang="en-US" sz="1800" dirty="0"/>
              <a:t>})</a:t>
            </a:r>
          </a:p>
          <a:p>
            <a:endParaRPr lang="en-US" sz="2000" dirty="0"/>
          </a:p>
        </p:txBody>
      </p:sp>
      <p:pic>
        <p:nvPicPr>
          <p:cNvPr id="5" name="Picture 4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1CFC762F-9D05-9341-8CA8-1B564E48B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763" y="4588424"/>
            <a:ext cx="6155141" cy="107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72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633D-430C-C046-8873-ABDB427FC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Network-Providers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0F2BC-C139-D94D-95BA-C60B3117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807208"/>
            <a:ext cx="4015205" cy="3410712"/>
          </a:xfrm>
        </p:spPr>
        <p:txBody>
          <a:bodyPr anchor="t">
            <a:normAutofit/>
          </a:bodyPr>
          <a:lstStyle/>
          <a:p>
            <a:r>
              <a:rPr lang="en-US" sz="2200" dirty="0"/>
              <a:t>First, we “inject” our Network-Providers repository into our constructor</a:t>
            </a:r>
          </a:p>
          <a:p>
            <a:r>
              <a:rPr lang="en-US" sz="2200" dirty="0"/>
              <a:t>Then we modify our methods appropriately to work against our repository. 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2F5616D-8CB6-9745-8DE5-91629594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935" y="640080"/>
            <a:ext cx="604644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9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3A7A4-1452-0B49-9089-C88AEE79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Code For Network-Providers Service</a:t>
            </a:r>
            <a:br>
              <a:rPr lang="en-US" dirty="0"/>
            </a:br>
            <a:r>
              <a:rPr lang="en-US" sz="1600" dirty="0"/>
              <a:t>*Imports are left out but can be auto imported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4037E-A042-004E-BB45-4C5218447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254" y="1664989"/>
            <a:ext cx="5463746" cy="46672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@Injectable()</a:t>
            </a:r>
          </a:p>
          <a:p>
            <a:pPr marL="0" indent="0">
              <a:buNone/>
            </a:pPr>
            <a:r>
              <a:rPr lang="en-US" sz="1600" dirty="0"/>
              <a:t>export class </a:t>
            </a:r>
            <a:r>
              <a:rPr lang="en-US" sz="1600" dirty="0" err="1"/>
              <a:t>NetworkProvidersService</a:t>
            </a:r>
            <a:r>
              <a:rPr lang="en-US" sz="1600" dirty="0"/>
              <a:t> {</a:t>
            </a:r>
          </a:p>
          <a:p>
            <a:pPr marL="0" indent="0">
              <a:buNone/>
            </a:pPr>
            <a:r>
              <a:rPr lang="en-US" sz="1600" dirty="0"/>
              <a:t>constructor(</a:t>
            </a:r>
          </a:p>
          <a:p>
            <a:pPr marL="0" indent="0">
              <a:buNone/>
            </a:pPr>
            <a:r>
              <a:rPr lang="en-US" sz="1600" dirty="0"/>
              <a:t>@</a:t>
            </a:r>
            <a:r>
              <a:rPr lang="en-US" sz="1600" dirty="0" err="1"/>
              <a:t>InjectRepository</a:t>
            </a:r>
            <a:r>
              <a:rPr lang="en-US" sz="1600" dirty="0"/>
              <a:t>(</a:t>
            </a:r>
            <a:r>
              <a:rPr lang="en-US" sz="1600" dirty="0" err="1"/>
              <a:t>NetworkProvider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r>
              <a:rPr lang="en-US" sz="1600" dirty="0"/>
              <a:t>private </a:t>
            </a:r>
            <a:r>
              <a:rPr lang="en-US" sz="1600" dirty="0" err="1"/>
              <a:t>networkProviderRepository</a:t>
            </a:r>
            <a:r>
              <a:rPr lang="en-US" sz="1600" dirty="0"/>
              <a:t>: Repository&lt;</a:t>
            </a:r>
            <a:r>
              <a:rPr lang="en-US" sz="1600" dirty="0" err="1"/>
              <a:t>NetworkProvider</a:t>
            </a:r>
            <a:r>
              <a:rPr lang="en-US" sz="1600" dirty="0"/>
              <a:t>&gt;,</a:t>
            </a:r>
          </a:p>
          <a:p>
            <a:pPr marL="0" indent="0">
              <a:buNone/>
            </a:pPr>
            <a:r>
              <a:rPr lang="en-US" sz="1600" dirty="0"/>
              <a:t>) {}</a:t>
            </a:r>
          </a:p>
          <a:p>
            <a:pPr marL="0" indent="0">
              <a:buNone/>
            </a:pPr>
            <a:r>
              <a:rPr lang="en-US" sz="1600" dirty="0"/>
              <a:t>create(</a:t>
            </a:r>
            <a:r>
              <a:rPr lang="en-US" sz="1600" dirty="0" err="1"/>
              <a:t>createNetworkProviderInput</a:t>
            </a:r>
            <a:r>
              <a:rPr lang="en-US" sz="1600" dirty="0"/>
              <a:t>: </a:t>
            </a:r>
            <a:r>
              <a:rPr lang="en-US" sz="1600" dirty="0" err="1"/>
              <a:t>CreateNetworkProviderInput</a:t>
            </a:r>
            <a:r>
              <a:rPr lang="en-US" sz="1600" dirty="0"/>
              <a:t>) {</a:t>
            </a:r>
          </a:p>
          <a:p>
            <a:pPr marL="0" indent="0">
              <a:buNone/>
            </a:pPr>
            <a:r>
              <a:rPr lang="en-US" sz="1600" dirty="0"/>
              <a:t>const </a:t>
            </a:r>
            <a:r>
              <a:rPr lang="en-US" sz="1600" dirty="0" err="1"/>
              <a:t>newNetworkProvider</a:t>
            </a:r>
            <a:r>
              <a:rPr lang="en-US" sz="1600" dirty="0"/>
              <a:t> = </a:t>
            </a:r>
            <a:r>
              <a:rPr lang="en-US" sz="1600" dirty="0" err="1"/>
              <a:t>this.networkProviderRepository.create</a:t>
            </a:r>
            <a:r>
              <a:rPr lang="en-US" sz="1600" dirty="0"/>
              <a:t>(</a:t>
            </a:r>
          </a:p>
          <a:p>
            <a:pPr marL="0" indent="0">
              <a:buNone/>
            </a:pPr>
            <a:r>
              <a:rPr lang="en-US" sz="1600" dirty="0" err="1"/>
              <a:t>createNetworkProviderInput</a:t>
            </a:r>
            <a:r>
              <a:rPr lang="en-US" sz="1600" dirty="0"/>
              <a:t>,</a:t>
            </a:r>
          </a:p>
          <a:p>
            <a:pPr marL="0" indent="0">
              <a:buNone/>
            </a:pP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return </a:t>
            </a:r>
            <a:r>
              <a:rPr lang="en-US" sz="1600" dirty="0" err="1"/>
              <a:t>this.networkProviderRepository.save</a:t>
            </a:r>
            <a:r>
              <a:rPr lang="en-US" sz="1600" dirty="0"/>
              <a:t>(</a:t>
            </a:r>
            <a:r>
              <a:rPr lang="en-US" sz="1600" dirty="0" err="1"/>
              <a:t>newNetworkProvider</a:t>
            </a:r>
            <a:r>
              <a:rPr lang="en-US" sz="1600" dirty="0"/>
              <a:t>);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50DDA-99A5-614A-B303-6B6901AE3742}"/>
              </a:ext>
            </a:extLst>
          </p:cNvPr>
          <p:cNvSpPr txBox="1"/>
          <p:nvPr/>
        </p:nvSpPr>
        <p:spPr>
          <a:xfrm>
            <a:off x="6982317" y="1795817"/>
            <a:ext cx="49357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findAll</a:t>
            </a:r>
            <a:r>
              <a:rPr lang="en-US" sz="1600" dirty="0"/>
              <a:t>() {</a:t>
            </a:r>
          </a:p>
          <a:p>
            <a:r>
              <a:rPr lang="en-US" sz="1600" dirty="0"/>
              <a:t>return </a:t>
            </a:r>
            <a:r>
              <a:rPr lang="en-US" sz="1600" dirty="0" err="1"/>
              <a:t>this.networkProviderRepository.find</a:t>
            </a:r>
            <a:r>
              <a:rPr lang="en-US" sz="1600" dirty="0"/>
              <a:t>();</a:t>
            </a:r>
          </a:p>
          <a:p>
            <a:r>
              <a:rPr lang="en-US" sz="1600" dirty="0"/>
              <a:t>}</a:t>
            </a:r>
          </a:p>
          <a:p>
            <a:br>
              <a:rPr lang="en-US" sz="1600" dirty="0"/>
            </a:br>
            <a:r>
              <a:rPr lang="en-US" sz="1600" dirty="0" err="1"/>
              <a:t>findOne</a:t>
            </a:r>
            <a:r>
              <a:rPr lang="en-US" sz="1600" dirty="0"/>
              <a:t>(id: number) {</a:t>
            </a:r>
          </a:p>
          <a:p>
            <a:r>
              <a:rPr lang="en-US" sz="1600" dirty="0"/>
              <a:t>return </a:t>
            </a:r>
            <a:r>
              <a:rPr lang="en-US" sz="1600" dirty="0" err="1"/>
              <a:t>this.networkProviderRepository.findOneOrFail</a:t>
            </a:r>
            <a:r>
              <a:rPr lang="en-US" sz="1600" dirty="0"/>
              <a:t>(id);</a:t>
            </a:r>
          </a:p>
          <a:p>
            <a:r>
              <a:rPr lang="en-US" sz="1600" dirty="0"/>
              <a:t>}</a:t>
            </a:r>
          </a:p>
          <a:p>
            <a:r>
              <a:rPr lang="en-US" sz="1600" dirty="0"/>
              <a:t>}</a:t>
            </a:r>
          </a:p>
          <a:p>
            <a:endParaRPr lang="en-US" sz="1600" dirty="0"/>
          </a:p>
        </p:txBody>
      </p:sp>
      <p:sp>
        <p:nvSpPr>
          <p:cNvPr id="14" name="Bent Arrow 13">
            <a:extLst>
              <a:ext uri="{FF2B5EF4-FFF2-40B4-BE49-F238E27FC236}">
                <a16:creationId xmlns:a16="http://schemas.microsoft.com/office/drawing/2014/main" id="{EB9B359D-857F-AB4B-AF34-CBBEDB8B00E6}"/>
              </a:ext>
            </a:extLst>
          </p:cNvPr>
          <p:cNvSpPr/>
          <p:nvPr/>
        </p:nvSpPr>
        <p:spPr>
          <a:xfrm>
            <a:off x="6096000" y="1825625"/>
            <a:ext cx="789148" cy="48223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878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97707-D1B1-4240-ADE4-D11928B27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Network-Provider Method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8DA81-FAF9-5A46-9FC4-A2F6E3FF2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utilize our Network-Provider service from within our Doctors service to get the network-provider associated with that Doctor</a:t>
            </a:r>
          </a:p>
          <a:p>
            <a:r>
              <a:rPr lang="en-US" dirty="0"/>
              <a:t>Go back into our Network-Provider module and add an export property:		</a:t>
            </a:r>
            <a:r>
              <a:rPr lang="en-US" sz="2400" dirty="0">
                <a:latin typeface="Courier" pitchFamily="2" charset="0"/>
              </a:rPr>
              <a:t>exports: [</a:t>
            </a:r>
            <a:r>
              <a:rPr lang="en-US" sz="2400" dirty="0" err="1">
                <a:latin typeface="Courier" pitchFamily="2" charset="0"/>
              </a:rPr>
              <a:t>NetworkProvidersService</a:t>
            </a:r>
            <a:r>
              <a:rPr lang="en-US" sz="2400" dirty="0">
                <a:latin typeface="Courier" pitchFamily="2" charset="0"/>
              </a:rPr>
              <a:t>]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Now the Network Providers Service can be imported in any other module.	</a:t>
            </a:r>
          </a:p>
          <a:p>
            <a:r>
              <a:rPr lang="en-US" dirty="0"/>
              <a:t>Next import the </a:t>
            </a:r>
            <a:r>
              <a:rPr lang="en-US" dirty="0" err="1"/>
              <a:t>NetworkProvidersModule</a:t>
            </a:r>
            <a:r>
              <a:rPr lang="en-US" dirty="0"/>
              <a:t> inside of our imports array found inside of our Doctors Module.</a:t>
            </a:r>
          </a:p>
          <a:p>
            <a:pPr lvl="1"/>
            <a:r>
              <a:rPr lang="en-US" dirty="0"/>
              <a:t>Now Doctors Module can access our </a:t>
            </a:r>
            <a:r>
              <a:rPr lang="en-US" dirty="0" err="1"/>
              <a:t>NetworkProvidersService</a:t>
            </a:r>
            <a:r>
              <a:rPr lang="en-US" dirty="0"/>
              <a:t> and all its methods.			</a:t>
            </a:r>
          </a:p>
          <a:p>
            <a:pPr marL="457200" lvl="1" indent="0">
              <a:buNone/>
            </a:pPr>
            <a:r>
              <a:rPr lang="en-US" dirty="0"/>
              <a:t>		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851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18CC5-1655-0445-B12B-C49D8637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Step, Require a Network-Provider When Creating A Doctor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DA5F9-E34A-214C-8393-68BF62A63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networkProviderId</a:t>
            </a:r>
            <a:r>
              <a:rPr lang="en-US" dirty="0"/>
              <a:t> Field() into the </a:t>
            </a:r>
            <a:r>
              <a:rPr lang="en-US" dirty="0" err="1"/>
              <a:t>createDoctorInput</a:t>
            </a:r>
            <a:r>
              <a:rPr lang="en-US" dirty="0"/>
              <a:t> as well as the Doctor Entity.</a:t>
            </a:r>
          </a:p>
          <a:p>
            <a:r>
              <a:rPr lang="en-US" dirty="0"/>
              <a:t>Add a method inside the Doctors Service   </a:t>
            </a:r>
            <a:r>
              <a:rPr lang="en-US" dirty="0" err="1"/>
              <a:t>findNetworkProvider</a:t>
            </a:r>
            <a:endParaRPr lang="en-US" dirty="0"/>
          </a:p>
          <a:p>
            <a:r>
              <a:rPr lang="en-US" dirty="0"/>
              <a:t>Add to our Doctors Resolver a Resolve Field Method so the resolver can call our newly created service method</a:t>
            </a:r>
          </a:p>
        </p:txBody>
      </p:sp>
    </p:spTree>
    <p:extLst>
      <p:ext uri="{BB962C8B-B14F-4D97-AF65-F5344CB8AC3E}">
        <p14:creationId xmlns:p14="http://schemas.microsoft.com/office/powerpoint/2010/main" val="763704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A862-4F72-974A-B6D3-F5B842DE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Code For These New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33866-2E7F-BF41-864F-29EA6FBE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399913"/>
            <a:ext cx="4336304" cy="4753285"/>
          </a:xfrm>
        </p:spPr>
        <p:txBody>
          <a:bodyPr>
            <a:noAutofit/>
          </a:bodyPr>
          <a:lstStyle/>
          <a:p>
            <a:r>
              <a:rPr lang="en-US" sz="1800" dirty="0"/>
              <a:t>Code for Doctors Resolver:</a:t>
            </a:r>
          </a:p>
          <a:p>
            <a:pPr marL="0" indent="0">
              <a:buNone/>
            </a:pPr>
            <a:r>
              <a:rPr lang="en-US" sz="1800" dirty="0"/>
              <a:t>@</a:t>
            </a:r>
            <a:r>
              <a:rPr lang="en-US" sz="1800" dirty="0" err="1"/>
              <a:t>ResolveField</a:t>
            </a:r>
            <a:r>
              <a:rPr lang="en-US" sz="1800" dirty="0"/>
              <a:t>((returns) =&gt; </a:t>
            </a:r>
            <a:r>
              <a:rPr lang="en-US" sz="1800" dirty="0" err="1"/>
              <a:t>NetworkProvider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 err="1"/>
              <a:t>networkProvider</a:t>
            </a:r>
            <a:r>
              <a:rPr lang="en-US" sz="1800" dirty="0"/>
              <a:t>(@Parent() doctor: Doctor): Promise&lt;</a:t>
            </a:r>
            <a:r>
              <a:rPr lang="en-US" sz="1800" dirty="0" err="1"/>
              <a:t>NetworkProvider</a:t>
            </a:r>
            <a:r>
              <a:rPr lang="en-US" sz="1800" dirty="0"/>
              <a:t>&gt; {</a:t>
            </a:r>
          </a:p>
          <a:p>
            <a:pPr marL="0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this.doctorsService.findNetworkProvider</a:t>
            </a:r>
            <a:r>
              <a:rPr lang="en-US" sz="1800" dirty="0"/>
              <a:t>(</a:t>
            </a:r>
            <a:r>
              <a:rPr lang="en-US" sz="1800" dirty="0" err="1"/>
              <a:t>doctor.networkProviderId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r>
              <a:rPr lang="en-US" sz="1800" dirty="0"/>
              <a:t>Code for Doctors Service:</a:t>
            </a:r>
          </a:p>
          <a:p>
            <a:pPr marL="0" indent="0">
              <a:buNone/>
            </a:pPr>
            <a:r>
              <a:rPr lang="en-US" sz="1800" dirty="0"/>
              <a:t>async </a:t>
            </a:r>
            <a:r>
              <a:rPr lang="en-US" sz="1800" dirty="0" err="1"/>
              <a:t>findNetworkProvider</a:t>
            </a:r>
            <a:r>
              <a:rPr lang="en-US" sz="1800" dirty="0"/>
              <a:t>(</a:t>
            </a:r>
            <a:r>
              <a:rPr lang="en-US" sz="1800" dirty="0" err="1"/>
              <a:t>networkProviderId</a:t>
            </a:r>
            <a:r>
              <a:rPr lang="en-US" sz="1800" dirty="0"/>
              <a:t>): Promise&lt;</a:t>
            </a:r>
            <a:r>
              <a:rPr lang="en-US" sz="1800" dirty="0" err="1"/>
              <a:t>NetworkProvider</a:t>
            </a:r>
            <a:r>
              <a:rPr lang="en-US" sz="1800" dirty="0"/>
              <a:t>&gt; {</a:t>
            </a:r>
          </a:p>
          <a:p>
            <a:pPr marL="0" indent="0">
              <a:buNone/>
            </a:pPr>
            <a:r>
              <a:rPr lang="en-US" sz="1800" dirty="0"/>
              <a:t>return </a:t>
            </a:r>
            <a:r>
              <a:rPr lang="en-US" sz="1800" dirty="0" err="1"/>
              <a:t>this.networkProviderService.findOne</a:t>
            </a:r>
            <a:r>
              <a:rPr lang="en-US" sz="1800" dirty="0"/>
              <a:t>(</a:t>
            </a:r>
            <a:r>
              <a:rPr lang="en-US" sz="1800" dirty="0" err="1"/>
              <a:t>networkProviderId</a:t>
            </a:r>
            <a:r>
              <a:rPr lang="en-US" sz="1800" dirty="0"/>
              <a:t>);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endParaRPr lang="en-US" sz="18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2B4A17AE-8940-FE4A-AF03-E31C1BDDB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9" y="2372270"/>
            <a:ext cx="6253211" cy="937982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EB08CDB-8F20-E64E-9063-73C62E4C8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711814"/>
            <a:ext cx="6253212" cy="7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28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15D6-D968-214E-8EC9-39CA608E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Everything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7895D-1A18-904C-A80D-AB25DEAB5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Go to </a:t>
            </a:r>
            <a:r>
              <a:rPr lang="en-US">
                <a:hlinkClick r:id="rId2"/>
              </a:rPr>
              <a:t>http://localhost:3000/graphql</a:t>
            </a:r>
            <a:endParaRPr lang="en-US"/>
          </a:p>
          <a:p>
            <a:r>
              <a:rPr lang="en-US"/>
              <a:t>Test Create Network Provider Mutation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44A7548-997B-1B46-A624-3E4B9A2E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8534"/>
            <a:ext cx="12192000" cy="389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521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B9EF4-44CA-1F4F-A021-77110555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C24E4-C428-7F40-9BF1-D748E9FC4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get all network-providers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5CF2275-AB07-9449-B11C-2F5BFBC2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23639"/>
            <a:ext cx="12192000" cy="337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79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84A45-EE54-8944-815E-0EFE95D88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68BB5-D28A-CE49-8E89-C6CAE2A5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create Doctor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495AF2-006C-BD4C-97F1-3F31AEE9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0767"/>
            <a:ext cx="12192000" cy="38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39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3104C-816D-1540-9F1B-1BE1160A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5C2A0-6C34-7948-83B0-36033E395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get all Doctors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318CFE-A8F2-A448-9D82-D2C0F2767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6662"/>
            <a:ext cx="121920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31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NestJS?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is using NestJS?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popular is NestJS?</a:t>
            </a:r>
          </a:p>
          <a:p>
            <a:r>
              <a:rPr lang="en-US" dirty="0"/>
              <a:t>Why Use NestJS?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310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559C0-9FE8-954E-829F-7C57DCCC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037228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DD4F-32AC-A94A-974D-8923CF30D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0014F-F651-8D4F-850B-4CBAAA95E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NestJS?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Who is using NestJS?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popular is NestJS?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Why Use NestJS?</a:t>
            </a:r>
          </a:p>
          <a:p>
            <a:r>
              <a:rPr lang="en-US" dirty="0"/>
              <a:t>Sample NestJS project using… </a:t>
            </a:r>
          </a:p>
          <a:p>
            <a:pPr lvl="1"/>
            <a:r>
              <a:rPr lang="en-US" dirty="0"/>
              <a:t> GraphQL</a:t>
            </a:r>
          </a:p>
          <a:p>
            <a:pPr lvl="1"/>
            <a:r>
              <a:rPr lang="en-US" dirty="0"/>
              <a:t> SQL-Lite</a:t>
            </a:r>
          </a:p>
          <a:p>
            <a:pPr lvl="1"/>
            <a:r>
              <a:rPr lang="en-US" dirty="0"/>
              <a:t> TypeORM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21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F0EE18-700A-A34B-95B2-C6A2FEC3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 Is NestJS?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41257-69B3-024B-A302-323924E91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Has been around since 2017 (Stable release early 2018)</a:t>
            </a:r>
          </a:p>
          <a:p>
            <a:r>
              <a:rPr lang="en-US" sz="2200"/>
              <a:t>Architecture is heavily inspired by Angular (The good parts…)</a:t>
            </a:r>
          </a:p>
          <a:p>
            <a:r>
              <a:rPr lang="en-US" sz="2200"/>
              <a:t>From NestJS Documentation - </a:t>
            </a:r>
            <a:r>
              <a:rPr lang="en-US" sz="2200">
                <a:hlinkClick r:id="rId2"/>
              </a:rPr>
              <a:t>Introduction &amp; Philosophy</a:t>
            </a:r>
            <a:endParaRPr lang="en-US" sz="220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660836-0D9F-1E42-B7A4-01D650AD2B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075" y="640080"/>
            <a:ext cx="5774161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21520-267D-7045-8295-4298472C6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Using NestJS?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E53C-C97C-1C44-926A-F5D52E6A1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9670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See Here</a:t>
            </a:r>
            <a:endParaRPr lang="en-US" dirty="0"/>
          </a:p>
          <a:p>
            <a:r>
              <a:rPr lang="en-US" dirty="0"/>
              <a:t>From previous on the job experience…</a:t>
            </a:r>
          </a:p>
          <a:p>
            <a:pPr lvl="1"/>
            <a:r>
              <a:rPr lang="en-US" dirty="0">
                <a:hlinkClick r:id="rId3"/>
              </a:rPr>
              <a:t>Eductional Testing Service (ETS)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Hydrow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Pillar Innovations</a:t>
            </a:r>
            <a:endParaRPr lang="en-US" dirty="0"/>
          </a:p>
          <a:p>
            <a:pPr lvl="1"/>
            <a:r>
              <a:rPr lang="en-US" dirty="0"/>
              <a:t>AND Many More Government Agencies &amp; Private Companies Widely Adapting!</a:t>
            </a:r>
          </a:p>
        </p:txBody>
      </p:sp>
      <p:pic>
        <p:nvPicPr>
          <p:cNvPr id="5" name="Picture 4" descr="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B982A755-1E6A-D348-BDE3-674D65ED8D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98508" y="2104532"/>
            <a:ext cx="5196683" cy="34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4335</TotalTime>
  <Words>3039</Words>
  <Application>Microsoft Macintosh PowerPoint</Application>
  <PresentationFormat>Widescreen</PresentationFormat>
  <Paragraphs>470</Paragraphs>
  <Slides>60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Courier</vt:lpstr>
      <vt:lpstr>Office Theme</vt:lpstr>
      <vt:lpstr>Introduction To NestJS</vt:lpstr>
      <vt:lpstr>Agenda</vt:lpstr>
      <vt:lpstr>Agenda</vt:lpstr>
      <vt:lpstr>Agenda</vt:lpstr>
      <vt:lpstr>Agenda</vt:lpstr>
      <vt:lpstr>Agenda</vt:lpstr>
      <vt:lpstr>Agenda</vt:lpstr>
      <vt:lpstr>What Is NestJS?</vt:lpstr>
      <vt:lpstr>Who Is Using NestJS?</vt:lpstr>
      <vt:lpstr>Why Use NestJS?</vt:lpstr>
      <vt:lpstr>Why Use NestJS</vt:lpstr>
      <vt:lpstr>NestJS: Flexibility</vt:lpstr>
      <vt:lpstr>More Reasons To Use</vt:lpstr>
      <vt:lpstr>More Reasons To Use</vt:lpstr>
      <vt:lpstr>More Reasons To Use: Structure</vt:lpstr>
      <vt:lpstr>More Reasons To Use: Architecture</vt:lpstr>
      <vt:lpstr>Still More Reasons To Use</vt:lpstr>
      <vt:lpstr>See These Links For More Info!</vt:lpstr>
      <vt:lpstr>Simple Lab Exercise</vt:lpstr>
      <vt:lpstr>Lab Exercise</vt:lpstr>
      <vt:lpstr>Create New Project</vt:lpstr>
      <vt:lpstr>Next Steps</vt:lpstr>
      <vt:lpstr>Importing GraphQL </vt:lpstr>
      <vt:lpstr>Creating A New Doctors Module</vt:lpstr>
      <vt:lpstr>Creating A Doctor Entity Type </vt:lpstr>
      <vt:lpstr>What Our Final Doctor Entity Looks Like</vt:lpstr>
      <vt:lpstr>NestJS Sample Query</vt:lpstr>
      <vt:lpstr>Moving Back To Our Doctors Resolver</vt:lpstr>
      <vt:lpstr>Resolver Query</vt:lpstr>
      <vt:lpstr>What Our Resolver Looks Like Now…</vt:lpstr>
      <vt:lpstr>Testing Our App At This Point…</vt:lpstr>
      <vt:lpstr>If You Got It Working…</vt:lpstr>
      <vt:lpstr>NestJS Database Integration</vt:lpstr>
      <vt:lpstr>Add TypeORM &amp; SQL Lite To Our App</vt:lpstr>
      <vt:lpstr>Next Modify Our Existing Doctor Entity</vt:lpstr>
      <vt:lpstr>Next Modify Our Existing Doctor Entity</vt:lpstr>
      <vt:lpstr>Add TypeORM To Our Doctors Module</vt:lpstr>
      <vt:lpstr>Injecting Our Doctors Repository</vt:lpstr>
      <vt:lpstr>Create New Methods Inside Doctors Service</vt:lpstr>
      <vt:lpstr>Creating a DTO</vt:lpstr>
      <vt:lpstr>Back Inside Our Doctors Service</vt:lpstr>
      <vt:lpstr>Adding A Mutation To Our Doctors Resolver</vt:lpstr>
      <vt:lpstr>Testing It All Out</vt:lpstr>
      <vt:lpstr>Adding A New Entity: Network Providers</vt:lpstr>
      <vt:lpstr>So, What Happened?</vt:lpstr>
      <vt:lpstr>Refactoring The Boilerplate Code</vt:lpstr>
      <vt:lpstr>Modifying Network-Provider Entity</vt:lpstr>
      <vt:lpstr>Final Code for Network-Provider Entity</vt:lpstr>
      <vt:lpstr>Adding Network Providers To Doctor Entity</vt:lpstr>
      <vt:lpstr>Adding TypeORM To Network-Providers Module</vt:lpstr>
      <vt:lpstr>Network-Providers Service</vt:lpstr>
      <vt:lpstr>Final Code For Network-Providers Service *Imports are left out but can be auto imported</vt:lpstr>
      <vt:lpstr>Get Network-Provider Method </vt:lpstr>
      <vt:lpstr>Last Step, Require a Network-Provider When Creating A Doctor</vt:lpstr>
      <vt:lpstr>Code For These New Methods</vt:lpstr>
      <vt:lpstr>Testing Everything Out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 Schmuller</dc:creator>
  <cp:lastModifiedBy>Michael Cass</cp:lastModifiedBy>
  <cp:revision>96</cp:revision>
  <dcterms:created xsi:type="dcterms:W3CDTF">2022-03-18T18:25:08Z</dcterms:created>
  <dcterms:modified xsi:type="dcterms:W3CDTF">2022-03-21T20:58:59Z</dcterms:modified>
</cp:coreProperties>
</file>